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315" r:id="rId3"/>
    <p:sldId id="325" r:id="rId4"/>
    <p:sldId id="316" r:id="rId5"/>
    <p:sldId id="318" r:id="rId6"/>
    <p:sldId id="321" r:id="rId7"/>
    <p:sldId id="320" r:id="rId8"/>
    <p:sldId id="326" r:id="rId9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微软雅黑" panose="020B0503020204020204" pitchFamily="34" charset="-122"/>
      <p:regular r:id="rId14"/>
      <p:bold r:id="rId15"/>
    </p:embeddedFont>
    <p:embeddedFont>
      <p:font typeface="微软雅黑 Light" panose="020B0502040204020203" pitchFamily="34" charset="-122"/>
      <p:regular r:id="rId1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A4E"/>
    <a:srgbClr val="475C77"/>
    <a:srgbClr val="D0C177"/>
    <a:srgbClr val="C2AC49"/>
    <a:srgbClr val="F2F2F2"/>
    <a:srgbClr val="D9D9D9"/>
    <a:srgbClr val="E7E6E6"/>
    <a:srgbClr val="D1C277"/>
    <a:srgbClr val="6883A5"/>
    <a:srgbClr val="DFD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EA0038-1951-440D-B423-ED0DA273DA0A}" v="20" dt="2022-06-11T16:37:22.092"/>
    <p1510:client id="{B9FAD63A-3690-48A6-8D64-54898F094787}" v="144" dt="2022-06-11T18:43:39.2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54" autoAdjust="0"/>
  </p:normalViewPr>
  <p:slideViewPr>
    <p:cSldViewPr snapToGrid="0">
      <p:cViewPr varScale="1">
        <p:scale>
          <a:sx n="77" d="100"/>
          <a:sy n="77" d="100"/>
        </p:scale>
        <p:origin x="29" y="3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2065" y="-20320"/>
            <a:ext cx="12204065" cy="6899275"/>
          </a:xfrm>
          <a:prstGeom prst="rect">
            <a:avLst/>
          </a:prstGeom>
          <a:solidFill>
            <a:schemeClr val="bg1">
              <a:lumMod val="9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等腰三角形 67"/>
          <p:cNvSpPr/>
          <p:nvPr/>
        </p:nvSpPr>
        <p:spPr>
          <a:xfrm rot="18600000" flipH="1" flipV="1">
            <a:off x="1099185" y="4231640"/>
            <a:ext cx="374015" cy="348615"/>
          </a:xfrm>
          <a:prstGeom prst="triangle">
            <a:avLst>
              <a:gd name="adj" fmla="val 0"/>
            </a:avLst>
          </a:prstGeom>
          <a:solidFill>
            <a:srgbClr val="D0C1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直角三角形 25"/>
          <p:cNvSpPr/>
          <p:nvPr/>
        </p:nvSpPr>
        <p:spPr>
          <a:xfrm flipH="1" flipV="1">
            <a:off x="9430385" y="-20320"/>
            <a:ext cx="2614930" cy="3082925"/>
          </a:xfrm>
          <a:prstGeom prst="rtTriangle">
            <a:avLst/>
          </a:prstGeom>
          <a:solidFill>
            <a:srgbClr val="D1C277"/>
          </a:solidFill>
          <a:ln>
            <a:noFill/>
          </a:ln>
          <a:effectLst>
            <a:outerShdw blurRad="228600" dist="38100" dir="10800000" algn="r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直角三角形 6"/>
          <p:cNvSpPr/>
          <p:nvPr/>
        </p:nvSpPr>
        <p:spPr>
          <a:xfrm flipH="1" flipV="1">
            <a:off x="9850755" y="-20320"/>
            <a:ext cx="2347595" cy="2750185"/>
          </a:xfrm>
          <a:prstGeom prst="rtTriangle">
            <a:avLst/>
          </a:prstGeom>
          <a:solidFill>
            <a:srgbClr val="475C77"/>
          </a:solidFill>
          <a:ln>
            <a:noFill/>
          </a:ln>
          <a:effectLst>
            <a:outerShdw blurRad="266700" dist="38100" dir="10800000" algn="r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flipH="1">
            <a:off x="-5715" y="4062730"/>
            <a:ext cx="2109470" cy="2729230"/>
          </a:xfrm>
          <a:prstGeom prst="triangle">
            <a:avLst>
              <a:gd name="adj" fmla="val 100000"/>
            </a:avLst>
          </a:prstGeom>
          <a:solidFill>
            <a:srgbClr val="D1C277"/>
          </a:solidFill>
          <a:ln>
            <a:noFill/>
          </a:ln>
          <a:effectLst>
            <a:outerShdw blurRad="152400" dist="38100" algn="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flipH="1">
            <a:off x="-5715" y="4456430"/>
            <a:ext cx="1664970" cy="2169160"/>
          </a:xfrm>
          <a:prstGeom prst="triangle">
            <a:avLst>
              <a:gd name="adj" fmla="val 100000"/>
            </a:avLst>
          </a:prstGeom>
          <a:solidFill>
            <a:srgbClr val="475C77"/>
          </a:solidFill>
          <a:ln>
            <a:noFill/>
          </a:ln>
          <a:effectLst>
            <a:outerShdw blurRad="2286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-5715" y="6548755"/>
            <a:ext cx="12204065" cy="330200"/>
          </a:xfrm>
          <a:prstGeom prst="rect">
            <a:avLst/>
          </a:prstGeom>
          <a:solidFill>
            <a:srgbClr val="475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/>
          <p:cNvGrpSpPr/>
          <p:nvPr/>
        </p:nvGrpSpPr>
        <p:grpSpPr>
          <a:xfrm>
            <a:off x="3348355" y="1269365"/>
            <a:ext cx="5278755" cy="852170"/>
            <a:chOff x="5707" y="2878"/>
            <a:chExt cx="7290" cy="1342"/>
          </a:xfrm>
        </p:grpSpPr>
        <p:grpSp>
          <p:nvGrpSpPr>
            <p:cNvPr id="43" name="组合 42"/>
            <p:cNvGrpSpPr/>
            <p:nvPr/>
          </p:nvGrpSpPr>
          <p:grpSpPr>
            <a:xfrm>
              <a:off x="5707" y="2878"/>
              <a:ext cx="7290" cy="1342"/>
              <a:chOff x="5527" y="2818"/>
              <a:chExt cx="7530" cy="1342"/>
            </a:xfrm>
          </p:grpSpPr>
          <p:sp>
            <p:nvSpPr>
              <p:cNvPr id="36" name="任意多边形 35"/>
              <p:cNvSpPr/>
              <p:nvPr/>
            </p:nvSpPr>
            <p:spPr>
              <a:xfrm>
                <a:off x="6055" y="2818"/>
                <a:ext cx="6025" cy="1342"/>
              </a:xfrm>
              <a:custGeom>
                <a:avLst/>
                <a:gdLst>
                  <a:gd name="ir" fmla="*/ w 3 4"/>
                  <a:gd name="ib" fmla="*/ h 3 4"/>
                </a:gdLst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5251" h="1591">
                    <a:moveTo>
                      <a:pt x="0" y="796"/>
                    </a:moveTo>
                    <a:lnTo>
                      <a:pt x="909" y="0"/>
                    </a:lnTo>
                    <a:lnTo>
                      <a:pt x="1408" y="436"/>
                    </a:lnTo>
                    <a:lnTo>
                      <a:pt x="1956" y="0"/>
                    </a:lnTo>
                    <a:lnTo>
                      <a:pt x="2556" y="478"/>
                    </a:lnTo>
                    <a:lnTo>
                      <a:pt x="3157" y="0"/>
                    </a:lnTo>
                    <a:lnTo>
                      <a:pt x="3830" y="537"/>
                    </a:lnTo>
                    <a:lnTo>
                      <a:pt x="4403" y="0"/>
                    </a:lnTo>
                    <a:lnTo>
                      <a:pt x="5251" y="796"/>
                    </a:lnTo>
                    <a:lnTo>
                      <a:pt x="4403" y="1591"/>
                    </a:lnTo>
                    <a:lnTo>
                      <a:pt x="3830" y="1054"/>
                    </a:lnTo>
                    <a:lnTo>
                      <a:pt x="3157" y="1591"/>
                    </a:lnTo>
                    <a:lnTo>
                      <a:pt x="2556" y="1113"/>
                    </a:lnTo>
                    <a:lnTo>
                      <a:pt x="1956" y="1591"/>
                    </a:lnTo>
                    <a:lnTo>
                      <a:pt x="1408" y="1155"/>
                    </a:lnTo>
                    <a:lnTo>
                      <a:pt x="909" y="1591"/>
                    </a:lnTo>
                    <a:lnTo>
                      <a:pt x="0" y="796"/>
                    </a:lnTo>
                    <a:close/>
                  </a:path>
                </a:pathLst>
              </a:custGeom>
              <a:noFill/>
              <a:ln w="3175">
                <a:solidFill>
                  <a:srgbClr val="E0D5A3">
                    <a:alpha val="50000"/>
                  </a:srgb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5527" y="2818"/>
                <a:ext cx="7530" cy="886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2" name="文本框 41"/>
            <p:cNvSpPr txBox="1"/>
            <p:nvPr/>
          </p:nvSpPr>
          <p:spPr>
            <a:xfrm>
              <a:off x="6809" y="3251"/>
              <a:ext cx="460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>
                  <a:solidFill>
                    <a:srgbClr val="C2AC49">
                      <a:alpha val="74000"/>
                    </a:srgb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2022</a:t>
              </a: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967865" y="2395223"/>
            <a:ext cx="8256905" cy="1786891"/>
            <a:chOff x="3633" y="4171"/>
            <a:chExt cx="11855" cy="2458"/>
          </a:xfrm>
        </p:grpSpPr>
        <p:grpSp>
          <p:nvGrpSpPr>
            <p:cNvPr id="59" name="组合 58"/>
            <p:cNvGrpSpPr/>
            <p:nvPr/>
          </p:nvGrpSpPr>
          <p:grpSpPr>
            <a:xfrm>
              <a:off x="3633" y="4171"/>
              <a:ext cx="11855" cy="2458"/>
              <a:chOff x="4406" y="4502"/>
              <a:chExt cx="10870" cy="2458"/>
            </a:xfrm>
          </p:grpSpPr>
          <p:sp>
            <p:nvSpPr>
              <p:cNvPr id="57" name="圆角矩形 56"/>
              <p:cNvSpPr/>
              <p:nvPr/>
            </p:nvSpPr>
            <p:spPr>
              <a:xfrm>
                <a:off x="4751" y="4736"/>
                <a:ext cx="10525" cy="222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圆角矩形 57"/>
              <p:cNvSpPr/>
              <p:nvPr/>
            </p:nvSpPr>
            <p:spPr>
              <a:xfrm>
                <a:off x="4406" y="4502"/>
                <a:ext cx="10584" cy="2224"/>
              </a:xfrm>
              <a:prstGeom prst="roundRect">
                <a:avLst/>
              </a:prstGeom>
              <a:solidFill>
                <a:srgbClr val="475C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0" name="文本框 59"/>
            <p:cNvSpPr txBox="1"/>
            <p:nvPr/>
          </p:nvSpPr>
          <p:spPr>
            <a:xfrm>
              <a:off x="4075" y="4458"/>
              <a:ext cx="10473" cy="1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社交网络大作业展示</a:t>
              </a:r>
              <a:endParaRPr lang="en-US" altLang="zh-CN" sz="28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480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微博元宇宙数据分析</a:t>
              </a:r>
            </a:p>
          </p:txBody>
        </p:sp>
      </p:grpSp>
      <p:sp>
        <p:nvSpPr>
          <p:cNvPr id="67" name="等腰三角形 66"/>
          <p:cNvSpPr/>
          <p:nvPr/>
        </p:nvSpPr>
        <p:spPr>
          <a:xfrm rot="13740000" flipH="1" flipV="1">
            <a:off x="9953625" y="2035810"/>
            <a:ext cx="255270" cy="159385"/>
          </a:xfrm>
          <a:prstGeom prst="triangle">
            <a:avLst>
              <a:gd name="adj" fmla="val 95279"/>
            </a:avLst>
          </a:prstGeom>
          <a:solidFill>
            <a:srgbClr val="CEBF75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等腰三角形 69"/>
          <p:cNvSpPr/>
          <p:nvPr/>
        </p:nvSpPr>
        <p:spPr>
          <a:xfrm rot="11580000" flipH="1" flipV="1">
            <a:off x="10253980" y="1561465"/>
            <a:ext cx="284480" cy="268605"/>
          </a:xfrm>
          <a:prstGeom prst="triangle">
            <a:avLst>
              <a:gd name="adj" fmla="val 95279"/>
            </a:avLst>
          </a:prstGeom>
          <a:solidFill>
            <a:srgbClr val="CEBF75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5C94D85-77AD-A62D-B86D-D808ED1B30A5}"/>
              </a:ext>
            </a:extLst>
          </p:cNvPr>
          <p:cNvSpPr txBox="1"/>
          <p:nvPr/>
        </p:nvSpPr>
        <p:spPr>
          <a:xfrm>
            <a:off x="2724843" y="4256097"/>
            <a:ext cx="6742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solidFill>
                  <a:srgbClr val="C2AC49">
                    <a:alpha val="74000"/>
                  </a:srgb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小组名称：凤凰治疗包</a:t>
            </a:r>
            <a:endParaRPr lang="en-US" altLang="zh-CN" sz="2400">
              <a:solidFill>
                <a:srgbClr val="C2AC49">
                  <a:alpha val="74000"/>
                </a:srgb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>
                <a:solidFill>
                  <a:srgbClr val="C2AC49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小组成员：袁佳哲、谢健祥、徐荪睿、程昊天</a:t>
            </a:r>
            <a:endParaRPr lang="en-US" altLang="zh-CN" sz="2400">
              <a:solidFill>
                <a:srgbClr val="C2AC49">
                  <a:alpha val="74000"/>
                </a:srgb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5715" y="-20320"/>
            <a:ext cx="12204065" cy="6899275"/>
          </a:xfrm>
          <a:prstGeom prst="rect">
            <a:avLst/>
          </a:prstGeom>
          <a:solidFill>
            <a:schemeClr val="bg1">
              <a:lumMod val="9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直角三角形 25"/>
          <p:cNvSpPr/>
          <p:nvPr/>
        </p:nvSpPr>
        <p:spPr>
          <a:xfrm flipH="1" flipV="1">
            <a:off x="10380065" y="-20320"/>
            <a:ext cx="1665250" cy="1963280"/>
          </a:xfrm>
          <a:prstGeom prst="rtTriangle">
            <a:avLst/>
          </a:prstGeom>
          <a:solidFill>
            <a:srgbClr val="D1C277"/>
          </a:solidFill>
          <a:ln>
            <a:noFill/>
          </a:ln>
          <a:effectLst>
            <a:outerShdw blurRad="228600" dist="38100" dir="10800000" algn="r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flipH="1">
            <a:off x="-5715" y="4621236"/>
            <a:ext cx="1677791" cy="2170724"/>
          </a:xfrm>
          <a:prstGeom prst="triangle">
            <a:avLst>
              <a:gd name="adj" fmla="val 100000"/>
            </a:avLst>
          </a:prstGeom>
          <a:solidFill>
            <a:srgbClr val="D1C277"/>
          </a:solidFill>
          <a:ln>
            <a:noFill/>
          </a:ln>
          <a:effectLst>
            <a:outerShdw blurRad="152400" dist="38100" algn="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8DC4BCA-8C41-12B7-0D4F-D35A5A89B9A0}"/>
              </a:ext>
            </a:extLst>
          </p:cNvPr>
          <p:cNvSpPr>
            <a:spLocks/>
          </p:cNvSpPr>
          <p:nvPr/>
        </p:nvSpPr>
        <p:spPr>
          <a:xfrm>
            <a:off x="270210" y="232411"/>
            <a:ext cx="11651580" cy="63163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38100" dir="2700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直角三角形 6"/>
          <p:cNvSpPr/>
          <p:nvPr/>
        </p:nvSpPr>
        <p:spPr>
          <a:xfrm flipH="1" flipV="1">
            <a:off x="10739386" y="-20321"/>
            <a:ext cx="1458963" cy="1709161"/>
          </a:xfrm>
          <a:prstGeom prst="rtTriangle">
            <a:avLst/>
          </a:prstGeom>
          <a:solidFill>
            <a:srgbClr val="475C77"/>
          </a:solidFill>
          <a:ln>
            <a:noFill/>
          </a:ln>
          <a:effectLst>
            <a:outerShdw blurRad="266700" dist="38100" dir="10800000" algn="r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flipH="1">
            <a:off x="-5715" y="5133260"/>
            <a:ext cx="1080000" cy="1440000"/>
          </a:xfrm>
          <a:prstGeom prst="triangle">
            <a:avLst>
              <a:gd name="adj" fmla="val 100000"/>
            </a:avLst>
          </a:prstGeom>
          <a:solidFill>
            <a:srgbClr val="475C77"/>
          </a:solidFill>
          <a:ln>
            <a:noFill/>
          </a:ln>
          <a:effectLst>
            <a:outerShdw blurRad="2286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-5715" y="6548755"/>
            <a:ext cx="12204065" cy="330200"/>
          </a:xfrm>
          <a:prstGeom prst="rect">
            <a:avLst/>
          </a:prstGeom>
          <a:solidFill>
            <a:srgbClr val="475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DD45167-0FA5-4533-BC4A-E80273D3ED69}"/>
              </a:ext>
            </a:extLst>
          </p:cNvPr>
          <p:cNvSpPr/>
          <p:nvPr/>
        </p:nvSpPr>
        <p:spPr>
          <a:xfrm>
            <a:off x="558231" y="606131"/>
            <a:ext cx="5374337" cy="43624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5115FBE-64F8-C638-A66C-64B944E468B1}"/>
              </a:ext>
            </a:extLst>
          </p:cNvPr>
          <p:cNvSpPr txBox="1"/>
          <p:nvPr/>
        </p:nvSpPr>
        <p:spPr>
          <a:xfrm>
            <a:off x="558230" y="541360"/>
            <a:ext cx="2866748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rgbClr val="12171D">
                    <a:alpha val="74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一、成员分工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C14EC30-029F-FE08-3A66-514EF490FE21}"/>
              </a:ext>
            </a:extLst>
          </p:cNvPr>
          <p:cNvSpPr txBox="1"/>
          <p:nvPr/>
        </p:nvSpPr>
        <p:spPr>
          <a:xfrm>
            <a:off x="833180" y="2052745"/>
            <a:ext cx="1037649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谢健祥</a:t>
            </a:r>
            <a:r>
              <a:rPr lang="zh-CN" altLang="en-US" sz="2400" dirty="0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：负责关键词提取分析、词云图绘制、利用</a:t>
            </a:r>
            <a:r>
              <a:rPr lang="en-US" altLang="zh-CN" sz="2400" dirty="0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BTM</a:t>
            </a:r>
            <a:r>
              <a:rPr lang="zh-CN" altLang="en-US" sz="2400" dirty="0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算法进行聚类分析</a:t>
            </a:r>
            <a:endParaRPr lang="en-US" altLang="zh-CN" sz="2400" dirty="0">
              <a:solidFill>
                <a:srgbClr val="12171D">
                  <a:alpha val="74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srgbClr val="12171D">
                  <a:alpha val="74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袁佳哲</a:t>
            </a:r>
            <a:r>
              <a:rPr lang="zh-CN" altLang="en-US" sz="2400" dirty="0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：负责数据爬取、数据预处理、数据存储、前端可视化</a:t>
            </a:r>
            <a:endParaRPr lang="en-US" altLang="zh-CN" sz="2400" dirty="0">
              <a:solidFill>
                <a:srgbClr val="12171D">
                  <a:alpha val="74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rgbClr val="12171D">
                  <a:alpha val="74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徐荪睿</a:t>
            </a:r>
            <a:r>
              <a:rPr lang="zh-CN" altLang="en-US" sz="2400" dirty="0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：负责数据爬取、使用</a:t>
            </a:r>
            <a:r>
              <a:rPr lang="en-US" altLang="zh-CN" sz="2400" dirty="0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LDA</a:t>
            </a:r>
            <a:r>
              <a:rPr lang="zh-CN" altLang="en-US" sz="2400" dirty="0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算法进行聚类分析、情感分析</a:t>
            </a:r>
            <a:endParaRPr lang="en-US" altLang="zh-CN" sz="2400" dirty="0">
              <a:solidFill>
                <a:srgbClr val="12171D">
                  <a:alpha val="74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rgbClr val="12171D">
                  <a:alpha val="74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程昊天</a:t>
            </a:r>
            <a:r>
              <a:rPr lang="zh-CN" altLang="en-US" sz="2400" dirty="0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：负责数据爬取、知识抽取及其可视化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1F73DA8-6991-DFF1-30A9-328B8C709404}"/>
              </a:ext>
            </a:extLst>
          </p:cNvPr>
          <p:cNvCxnSpPr/>
          <p:nvPr/>
        </p:nvCxnSpPr>
        <p:spPr>
          <a:xfrm>
            <a:off x="558231" y="1236518"/>
            <a:ext cx="10996460" cy="0"/>
          </a:xfrm>
          <a:prstGeom prst="line">
            <a:avLst/>
          </a:prstGeom>
          <a:ln w="25400">
            <a:solidFill>
              <a:srgbClr val="475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992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5715" y="-20320"/>
            <a:ext cx="12204065" cy="6899275"/>
          </a:xfrm>
          <a:prstGeom prst="rect">
            <a:avLst/>
          </a:prstGeom>
          <a:solidFill>
            <a:schemeClr val="bg1">
              <a:lumMod val="9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直角三角形 25"/>
          <p:cNvSpPr/>
          <p:nvPr/>
        </p:nvSpPr>
        <p:spPr>
          <a:xfrm flipH="1" flipV="1">
            <a:off x="10380065" y="-20320"/>
            <a:ext cx="1665250" cy="1963280"/>
          </a:xfrm>
          <a:prstGeom prst="rtTriangle">
            <a:avLst/>
          </a:prstGeom>
          <a:solidFill>
            <a:srgbClr val="D1C277"/>
          </a:solidFill>
          <a:ln>
            <a:noFill/>
          </a:ln>
          <a:effectLst>
            <a:outerShdw blurRad="228600" dist="38100" dir="10800000" algn="r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flipH="1">
            <a:off x="-5715" y="4621236"/>
            <a:ext cx="1677791" cy="2170724"/>
          </a:xfrm>
          <a:prstGeom prst="triangle">
            <a:avLst>
              <a:gd name="adj" fmla="val 100000"/>
            </a:avLst>
          </a:prstGeom>
          <a:solidFill>
            <a:srgbClr val="D1C277"/>
          </a:solidFill>
          <a:ln>
            <a:noFill/>
          </a:ln>
          <a:effectLst>
            <a:outerShdw blurRad="152400" dist="38100" algn="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2482BBB-A928-5D39-C6C0-581E01D4EC74}"/>
              </a:ext>
            </a:extLst>
          </p:cNvPr>
          <p:cNvSpPr>
            <a:spLocks/>
          </p:cNvSpPr>
          <p:nvPr/>
        </p:nvSpPr>
        <p:spPr>
          <a:xfrm>
            <a:off x="406276" y="256916"/>
            <a:ext cx="11651580" cy="63163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38100" dir="2700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直角三角形 6"/>
          <p:cNvSpPr/>
          <p:nvPr/>
        </p:nvSpPr>
        <p:spPr>
          <a:xfrm flipH="1" flipV="1">
            <a:off x="10739386" y="-20321"/>
            <a:ext cx="1458963" cy="1709161"/>
          </a:xfrm>
          <a:prstGeom prst="rtTriangle">
            <a:avLst/>
          </a:prstGeom>
          <a:solidFill>
            <a:srgbClr val="475C77"/>
          </a:solidFill>
          <a:ln>
            <a:noFill/>
          </a:ln>
          <a:effectLst>
            <a:outerShdw blurRad="266700" dist="38100" dir="10800000" algn="r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flipH="1">
            <a:off x="-5715" y="5133260"/>
            <a:ext cx="1080000" cy="1440000"/>
          </a:xfrm>
          <a:prstGeom prst="triangle">
            <a:avLst>
              <a:gd name="adj" fmla="val 100000"/>
            </a:avLst>
          </a:prstGeom>
          <a:solidFill>
            <a:srgbClr val="475C77"/>
          </a:solidFill>
          <a:ln>
            <a:noFill/>
          </a:ln>
          <a:effectLst>
            <a:outerShdw blurRad="2286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-5715" y="6548755"/>
            <a:ext cx="12204065" cy="330200"/>
          </a:xfrm>
          <a:prstGeom prst="rect">
            <a:avLst/>
          </a:prstGeom>
          <a:solidFill>
            <a:srgbClr val="475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DD45167-0FA5-4533-BC4A-E80273D3ED69}"/>
              </a:ext>
            </a:extLst>
          </p:cNvPr>
          <p:cNvSpPr/>
          <p:nvPr/>
        </p:nvSpPr>
        <p:spPr>
          <a:xfrm>
            <a:off x="558231" y="606131"/>
            <a:ext cx="5374337" cy="43624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72C1E41-4590-CCA3-8E1E-96306147B8A1}"/>
              </a:ext>
            </a:extLst>
          </p:cNvPr>
          <p:cNvSpPr txBox="1"/>
          <p:nvPr/>
        </p:nvSpPr>
        <p:spPr>
          <a:xfrm>
            <a:off x="455259" y="531574"/>
            <a:ext cx="699146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CN" altLang="en-US" sz="3200" dirty="0">
                <a:solidFill>
                  <a:srgbClr val="12171D">
                    <a:alpha val="74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一、数据爬取、预处理、数据存储</a:t>
            </a:r>
            <a:endParaRPr lang="zh-CN" altLang="en-US" sz="3200">
              <a:solidFill>
                <a:srgbClr val="12171D">
                  <a:alpha val="74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5312C0E-E53D-9460-D70C-2F6EBA5B90EE}"/>
              </a:ext>
            </a:extLst>
          </p:cNvPr>
          <p:cNvGrpSpPr/>
          <p:nvPr/>
        </p:nvGrpSpPr>
        <p:grpSpPr>
          <a:xfrm>
            <a:off x="1242393" y="1454257"/>
            <a:ext cx="9628136" cy="712372"/>
            <a:chOff x="867747" y="1822714"/>
            <a:chExt cx="9628136" cy="71237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C90F9B68-4EAE-1818-B153-4FC7239AFF12}"/>
                </a:ext>
              </a:extLst>
            </p:cNvPr>
            <p:cNvSpPr/>
            <p:nvPr/>
          </p:nvSpPr>
          <p:spPr>
            <a:xfrm>
              <a:off x="867747" y="1822714"/>
              <a:ext cx="1138335" cy="7123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浏览器</a:t>
              </a:r>
              <a:endParaRPr lang="en-US" altLang="zh-CN" dirty="0"/>
            </a:p>
            <a:p>
              <a:pPr algn="ctr"/>
              <a:r>
                <a:rPr lang="zh-CN" altLang="en-US" dirty="0"/>
                <a:t>模拟登录</a:t>
              </a:r>
            </a:p>
          </p:txBody>
        </p:sp>
        <p:sp>
          <p:nvSpPr>
            <p:cNvPr id="15" name="箭头: 右 14">
              <a:extLst>
                <a:ext uri="{FF2B5EF4-FFF2-40B4-BE49-F238E27FC236}">
                  <a16:creationId xmlns:a16="http://schemas.microsoft.com/office/drawing/2014/main" id="{6357626C-C10D-D6C2-CDA0-E13FA1E8876F}"/>
                </a:ext>
              </a:extLst>
            </p:cNvPr>
            <p:cNvSpPr/>
            <p:nvPr/>
          </p:nvSpPr>
          <p:spPr>
            <a:xfrm>
              <a:off x="2242468" y="1940934"/>
              <a:ext cx="659352" cy="47593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92298B63-B186-18B4-997F-EB8DE85AA3EA}"/>
                </a:ext>
              </a:extLst>
            </p:cNvPr>
            <p:cNvSpPr/>
            <p:nvPr/>
          </p:nvSpPr>
          <p:spPr>
            <a:xfrm>
              <a:off x="3035559" y="1822714"/>
              <a:ext cx="1138335" cy="7123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搜索</a:t>
              </a:r>
              <a:endParaRPr lang="en-US" altLang="zh-CN" dirty="0"/>
            </a:p>
            <a:p>
              <a:pPr algn="ctr"/>
              <a:r>
                <a:rPr lang="zh-CN" altLang="en-US" dirty="0"/>
                <a:t>关键词</a:t>
              </a:r>
            </a:p>
          </p:txBody>
        </p:sp>
        <p:sp>
          <p:nvSpPr>
            <p:cNvPr id="19" name="箭头: 右 18">
              <a:extLst>
                <a:ext uri="{FF2B5EF4-FFF2-40B4-BE49-F238E27FC236}">
                  <a16:creationId xmlns:a16="http://schemas.microsoft.com/office/drawing/2014/main" id="{B3378528-E096-EE35-A21F-276AB2562A01}"/>
                </a:ext>
              </a:extLst>
            </p:cNvPr>
            <p:cNvSpPr/>
            <p:nvPr/>
          </p:nvSpPr>
          <p:spPr>
            <a:xfrm>
              <a:off x="4310743" y="1940934"/>
              <a:ext cx="659352" cy="47593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BDA8773-647B-37CF-76D1-E903CE9C6376}"/>
                </a:ext>
              </a:extLst>
            </p:cNvPr>
            <p:cNvSpPr/>
            <p:nvPr/>
          </p:nvSpPr>
          <p:spPr>
            <a:xfrm>
              <a:off x="5103834" y="1822714"/>
              <a:ext cx="1138335" cy="7123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设置时间</a:t>
              </a:r>
            </a:p>
          </p:txBody>
        </p:sp>
        <p:sp>
          <p:nvSpPr>
            <p:cNvPr id="24" name="箭头: 右 23">
              <a:extLst>
                <a:ext uri="{FF2B5EF4-FFF2-40B4-BE49-F238E27FC236}">
                  <a16:creationId xmlns:a16="http://schemas.microsoft.com/office/drawing/2014/main" id="{2605D955-90CA-5A39-2AB0-57460EE70BEF}"/>
                </a:ext>
              </a:extLst>
            </p:cNvPr>
            <p:cNvSpPr/>
            <p:nvPr/>
          </p:nvSpPr>
          <p:spPr>
            <a:xfrm>
              <a:off x="6412724" y="1940934"/>
              <a:ext cx="659352" cy="47593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33E214F6-C72C-FDAB-EF69-41FBCCB00711}"/>
                </a:ext>
              </a:extLst>
            </p:cNvPr>
            <p:cNvSpPr/>
            <p:nvPr/>
          </p:nvSpPr>
          <p:spPr>
            <a:xfrm>
              <a:off x="7205815" y="1822714"/>
              <a:ext cx="1138335" cy="7123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获取</a:t>
              </a:r>
              <a:endParaRPr lang="en-US" altLang="zh-CN" dirty="0"/>
            </a:p>
            <a:p>
              <a:pPr algn="ctr"/>
              <a:r>
                <a:rPr lang="zh-CN" altLang="en-US" dirty="0"/>
                <a:t>微博信息</a:t>
              </a:r>
            </a:p>
          </p:txBody>
        </p:sp>
        <p:sp>
          <p:nvSpPr>
            <p:cNvPr id="27" name="箭头: 右 26">
              <a:extLst>
                <a:ext uri="{FF2B5EF4-FFF2-40B4-BE49-F238E27FC236}">
                  <a16:creationId xmlns:a16="http://schemas.microsoft.com/office/drawing/2014/main" id="{7E41C313-66CC-D7AE-87CC-D4D70D6ABAE0}"/>
                </a:ext>
              </a:extLst>
            </p:cNvPr>
            <p:cNvSpPr/>
            <p:nvPr/>
          </p:nvSpPr>
          <p:spPr>
            <a:xfrm>
              <a:off x="8564457" y="1940934"/>
              <a:ext cx="659352" cy="47593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EB2BEA70-E37D-1576-2111-1B02D8B02DFB}"/>
                </a:ext>
              </a:extLst>
            </p:cNvPr>
            <p:cNvSpPr/>
            <p:nvPr/>
          </p:nvSpPr>
          <p:spPr>
            <a:xfrm>
              <a:off x="9357548" y="1822714"/>
              <a:ext cx="1138335" cy="7123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写入</a:t>
              </a:r>
              <a:r>
                <a:rPr lang="en-US" altLang="zh-CN" dirty="0"/>
                <a:t>Excel</a:t>
              </a:r>
              <a:endParaRPr lang="zh-CN" altLang="en-US" dirty="0"/>
            </a:p>
          </p:txBody>
        </p:sp>
      </p:grpSp>
      <p:sp>
        <p:nvSpPr>
          <p:cNvPr id="51" name="矩形 50">
            <a:extLst>
              <a:ext uri="{FF2B5EF4-FFF2-40B4-BE49-F238E27FC236}">
                <a16:creationId xmlns:a16="http://schemas.microsoft.com/office/drawing/2014/main" id="{822B1E70-B5B8-9E82-F03B-BEF388D2C470}"/>
              </a:ext>
            </a:extLst>
          </p:cNvPr>
          <p:cNvSpPr/>
          <p:nvPr/>
        </p:nvSpPr>
        <p:spPr>
          <a:xfrm>
            <a:off x="1242393" y="2557590"/>
            <a:ext cx="1138335" cy="7123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去除非中文字符</a:t>
            </a:r>
          </a:p>
        </p:txBody>
      </p:sp>
      <p:sp>
        <p:nvSpPr>
          <p:cNvPr id="52" name="箭头: 右 51">
            <a:extLst>
              <a:ext uri="{FF2B5EF4-FFF2-40B4-BE49-F238E27FC236}">
                <a16:creationId xmlns:a16="http://schemas.microsoft.com/office/drawing/2014/main" id="{F50FA7F8-C5FE-0E70-16EC-74814F70E400}"/>
              </a:ext>
            </a:extLst>
          </p:cNvPr>
          <p:cNvSpPr/>
          <p:nvPr/>
        </p:nvSpPr>
        <p:spPr>
          <a:xfrm>
            <a:off x="2617114" y="2675810"/>
            <a:ext cx="659352" cy="475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6739E19F-406D-F709-8EAA-A0FBFDEF5D79}"/>
              </a:ext>
            </a:extLst>
          </p:cNvPr>
          <p:cNvSpPr/>
          <p:nvPr/>
        </p:nvSpPr>
        <p:spPr>
          <a:xfrm>
            <a:off x="3410205" y="2556465"/>
            <a:ext cx="1138335" cy="7123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字符串匹配去重</a:t>
            </a:r>
            <a:endParaRPr lang="en-US" altLang="zh-CN" dirty="0"/>
          </a:p>
        </p:txBody>
      </p:sp>
      <p:sp>
        <p:nvSpPr>
          <p:cNvPr id="54" name="箭头: 右 53">
            <a:extLst>
              <a:ext uri="{FF2B5EF4-FFF2-40B4-BE49-F238E27FC236}">
                <a16:creationId xmlns:a16="http://schemas.microsoft.com/office/drawing/2014/main" id="{F05AA6CB-D2C5-52B1-7189-F93A89646609}"/>
              </a:ext>
            </a:extLst>
          </p:cNvPr>
          <p:cNvSpPr/>
          <p:nvPr/>
        </p:nvSpPr>
        <p:spPr>
          <a:xfrm>
            <a:off x="4685389" y="2675810"/>
            <a:ext cx="659352" cy="475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92E25F7A-3F95-4188-DCEC-73AAFF1C07A8}"/>
              </a:ext>
            </a:extLst>
          </p:cNvPr>
          <p:cNvSpPr/>
          <p:nvPr/>
        </p:nvSpPr>
        <p:spPr>
          <a:xfrm>
            <a:off x="5478480" y="2557590"/>
            <a:ext cx="1138335" cy="7123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Jieba</a:t>
            </a:r>
            <a:r>
              <a:rPr lang="zh-CN" altLang="en-US" dirty="0"/>
              <a:t>分词</a:t>
            </a:r>
          </a:p>
        </p:txBody>
      </p:sp>
      <p:sp>
        <p:nvSpPr>
          <p:cNvPr id="56" name="箭头: 右 55">
            <a:extLst>
              <a:ext uri="{FF2B5EF4-FFF2-40B4-BE49-F238E27FC236}">
                <a16:creationId xmlns:a16="http://schemas.microsoft.com/office/drawing/2014/main" id="{F05D2EF6-481E-D1CA-C322-B1C4E6943111}"/>
              </a:ext>
            </a:extLst>
          </p:cNvPr>
          <p:cNvSpPr/>
          <p:nvPr/>
        </p:nvSpPr>
        <p:spPr>
          <a:xfrm>
            <a:off x="6787370" y="2675810"/>
            <a:ext cx="659352" cy="475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8EE86D46-D340-68F7-1DAA-3B81CE072EFC}"/>
              </a:ext>
            </a:extLst>
          </p:cNvPr>
          <p:cNvSpPr/>
          <p:nvPr/>
        </p:nvSpPr>
        <p:spPr>
          <a:xfrm>
            <a:off x="7580461" y="2557590"/>
            <a:ext cx="1138335" cy="7123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去停用词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3919C1BC-B579-89EE-5534-76C618BC2273}"/>
              </a:ext>
            </a:extLst>
          </p:cNvPr>
          <p:cNvSpPr txBox="1"/>
          <p:nvPr/>
        </p:nvSpPr>
        <p:spPr>
          <a:xfrm>
            <a:off x="1672076" y="3964983"/>
            <a:ext cx="63139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（此处不去除句间重复词，因为</a:t>
            </a:r>
            <a:endParaRPr lang="en-US" altLang="zh-CN" sz="1800" dirty="0">
              <a:solidFill>
                <a:srgbClr val="12171D">
                  <a:alpha val="74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去除可能会影响部分词语在句子</a:t>
            </a:r>
            <a:endParaRPr lang="en-US" altLang="zh-CN" sz="1800" dirty="0">
              <a:solidFill>
                <a:srgbClr val="12171D">
                  <a:alpha val="74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中的重要性）</a:t>
            </a:r>
            <a:endParaRPr lang="en-US" altLang="zh-CN" sz="1800" dirty="0">
              <a:solidFill>
                <a:srgbClr val="12171D">
                  <a:alpha val="74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箭头: 右 58">
            <a:extLst>
              <a:ext uri="{FF2B5EF4-FFF2-40B4-BE49-F238E27FC236}">
                <a16:creationId xmlns:a16="http://schemas.microsoft.com/office/drawing/2014/main" id="{7507CD87-9BC2-C098-0B44-45CC831954CB}"/>
              </a:ext>
            </a:extLst>
          </p:cNvPr>
          <p:cNvSpPr/>
          <p:nvPr/>
        </p:nvSpPr>
        <p:spPr>
          <a:xfrm rot="18348565">
            <a:off x="3169998" y="3563483"/>
            <a:ext cx="675427" cy="1596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94323FA5-5068-433D-8C2F-59C67A6CF9CC}"/>
              </a:ext>
            </a:extLst>
          </p:cNvPr>
          <p:cNvGrpSpPr/>
          <p:nvPr/>
        </p:nvGrpSpPr>
        <p:grpSpPr>
          <a:xfrm>
            <a:off x="3344412" y="5278496"/>
            <a:ext cx="4591166" cy="753382"/>
            <a:chOff x="494007" y="1936373"/>
            <a:chExt cx="4591166" cy="753382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48FDF62D-2AD3-1BD8-A15B-17B944170036}"/>
                </a:ext>
              </a:extLst>
            </p:cNvPr>
            <p:cNvSpPr/>
            <p:nvPr/>
          </p:nvSpPr>
          <p:spPr>
            <a:xfrm>
              <a:off x="494007" y="1936373"/>
              <a:ext cx="1306443" cy="7123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/>
                <a:t>Pymysql</a:t>
              </a:r>
              <a:r>
                <a:rPr lang="zh-CN" altLang="en-US" dirty="0"/>
                <a:t>连接数据库</a:t>
              </a:r>
            </a:p>
          </p:txBody>
        </p:sp>
        <p:sp>
          <p:nvSpPr>
            <p:cNvPr id="62" name="箭头: 右 61">
              <a:extLst>
                <a:ext uri="{FF2B5EF4-FFF2-40B4-BE49-F238E27FC236}">
                  <a16:creationId xmlns:a16="http://schemas.microsoft.com/office/drawing/2014/main" id="{1FA023E6-17BD-09AE-3CF5-5D43C0EA13CE}"/>
                </a:ext>
              </a:extLst>
            </p:cNvPr>
            <p:cNvSpPr/>
            <p:nvPr/>
          </p:nvSpPr>
          <p:spPr>
            <a:xfrm>
              <a:off x="2108092" y="2039988"/>
              <a:ext cx="659352" cy="47593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A50F4109-E9E4-BF47-B466-6DC0A23E3761}"/>
                </a:ext>
              </a:extLst>
            </p:cNvPr>
            <p:cNvSpPr/>
            <p:nvPr/>
          </p:nvSpPr>
          <p:spPr>
            <a:xfrm>
              <a:off x="2929733" y="1977383"/>
              <a:ext cx="2155440" cy="7123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/>
                <a:t>dataframe</a:t>
              </a:r>
              <a:r>
                <a:rPr lang="zh-CN" altLang="en-US" dirty="0"/>
                <a:t>自带</a:t>
              </a:r>
              <a:r>
                <a:rPr lang="en-US" altLang="zh-CN" dirty="0" err="1"/>
                <a:t>to_sql</a:t>
              </a:r>
              <a:endParaRPr lang="zh-CN" altLang="en-US" dirty="0"/>
            </a:p>
          </p:txBody>
        </p:sp>
      </p:grpSp>
      <p:sp>
        <p:nvSpPr>
          <p:cNvPr id="64" name="矩形 63">
            <a:extLst>
              <a:ext uri="{FF2B5EF4-FFF2-40B4-BE49-F238E27FC236}">
                <a16:creationId xmlns:a16="http://schemas.microsoft.com/office/drawing/2014/main" id="{7828CA59-0F0A-B912-3D5B-DA226F51CEF1}"/>
              </a:ext>
            </a:extLst>
          </p:cNvPr>
          <p:cNvSpPr/>
          <p:nvPr/>
        </p:nvSpPr>
        <p:spPr>
          <a:xfrm>
            <a:off x="612342" y="5263892"/>
            <a:ext cx="1560095" cy="7123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Django</a:t>
            </a:r>
            <a:r>
              <a:rPr lang="zh-CN" altLang="en-US" dirty="0"/>
              <a:t>创建表</a:t>
            </a:r>
          </a:p>
        </p:txBody>
      </p:sp>
      <p:sp>
        <p:nvSpPr>
          <p:cNvPr id="65" name="箭头: 右 64">
            <a:extLst>
              <a:ext uri="{FF2B5EF4-FFF2-40B4-BE49-F238E27FC236}">
                <a16:creationId xmlns:a16="http://schemas.microsoft.com/office/drawing/2014/main" id="{7CC358CB-2C3E-6561-DBA1-E0ADFD2162D0}"/>
              </a:ext>
            </a:extLst>
          </p:cNvPr>
          <p:cNvSpPr/>
          <p:nvPr/>
        </p:nvSpPr>
        <p:spPr>
          <a:xfrm>
            <a:off x="2572257" y="5365074"/>
            <a:ext cx="659352" cy="475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B56AE01C-9177-F49E-CCC7-BA756B75D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0652" y="3669900"/>
            <a:ext cx="3730715" cy="257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045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5715" y="-20320"/>
            <a:ext cx="12204065" cy="6899275"/>
          </a:xfrm>
          <a:prstGeom prst="rect">
            <a:avLst/>
          </a:prstGeom>
          <a:solidFill>
            <a:schemeClr val="bg1">
              <a:lumMod val="9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直角三角形 25"/>
          <p:cNvSpPr/>
          <p:nvPr/>
        </p:nvSpPr>
        <p:spPr>
          <a:xfrm flipH="1" flipV="1">
            <a:off x="10380065" y="-20320"/>
            <a:ext cx="1665250" cy="1963280"/>
          </a:xfrm>
          <a:prstGeom prst="rtTriangle">
            <a:avLst/>
          </a:prstGeom>
          <a:solidFill>
            <a:srgbClr val="D1C277"/>
          </a:solidFill>
          <a:ln>
            <a:noFill/>
          </a:ln>
          <a:effectLst>
            <a:outerShdw blurRad="228600" dist="38100" dir="10800000" algn="r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flipH="1">
            <a:off x="-5715" y="4621236"/>
            <a:ext cx="1677791" cy="2170724"/>
          </a:xfrm>
          <a:prstGeom prst="triangle">
            <a:avLst>
              <a:gd name="adj" fmla="val 100000"/>
            </a:avLst>
          </a:prstGeom>
          <a:solidFill>
            <a:srgbClr val="D1C277"/>
          </a:solidFill>
          <a:ln>
            <a:noFill/>
          </a:ln>
          <a:effectLst>
            <a:outerShdw blurRad="152400" dist="38100" algn="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8DC4BCA-8C41-12B7-0D4F-D35A5A89B9A0}"/>
              </a:ext>
            </a:extLst>
          </p:cNvPr>
          <p:cNvSpPr>
            <a:spLocks/>
          </p:cNvSpPr>
          <p:nvPr/>
        </p:nvSpPr>
        <p:spPr>
          <a:xfrm>
            <a:off x="270210" y="232411"/>
            <a:ext cx="11651580" cy="63163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38100" dir="2700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直角三角形 6"/>
          <p:cNvSpPr/>
          <p:nvPr/>
        </p:nvSpPr>
        <p:spPr>
          <a:xfrm flipH="1" flipV="1">
            <a:off x="10739386" y="-20321"/>
            <a:ext cx="1458963" cy="1709161"/>
          </a:xfrm>
          <a:prstGeom prst="rtTriangle">
            <a:avLst/>
          </a:prstGeom>
          <a:solidFill>
            <a:srgbClr val="475C77"/>
          </a:solidFill>
          <a:ln>
            <a:noFill/>
          </a:ln>
          <a:effectLst>
            <a:outerShdw blurRad="266700" dist="38100" dir="10800000" algn="r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flipH="1">
            <a:off x="-5715" y="5133260"/>
            <a:ext cx="1080000" cy="1440000"/>
          </a:xfrm>
          <a:prstGeom prst="triangle">
            <a:avLst>
              <a:gd name="adj" fmla="val 100000"/>
            </a:avLst>
          </a:prstGeom>
          <a:solidFill>
            <a:srgbClr val="475C77"/>
          </a:solidFill>
          <a:ln>
            <a:noFill/>
          </a:ln>
          <a:effectLst>
            <a:outerShdw blurRad="2286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-5715" y="6548755"/>
            <a:ext cx="12204065" cy="330200"/>
          </a:xfrm>
          <a:prstGeom prst="rect">
            <a:avLst/>
          </a:prstGeom>
          <a:solidFill>
            <a:srgbClr val="475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DD45167-0FA5-4533-BC4A-E80273D3ED69}"/>
              </a:ext>
            </a:extLst>
          </p:cNvPr>
          <p:cNvSpPr/>
          <p:nvPr/>
        </p:nvSpPr>
        <p:spPr>
          <a:xfrm>
            <a:off x="558231" y="606131"/>
            <a:ext cx="5374337" cy="43624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B0709E5-2048-B72C-3D04-5FFFFD51FEB6}"/>
              </a:ext>
            </a:extLst>
          </p:cNvPr>
          <p:cNvSpPr txBox="1"/>
          <p:nvPr/>
        </p:nvSpPr>
        <p:spPr>
          <a:xfrm>
            <a:off x="710241" y="1360281"/>
            <a:ext cx="10029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①：</a:t>
            </a:r>
            <a:r>
              <a:rPr lang="en-US" altLang="zh-CN" sz="2400" dirty="0" err="1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jieba.analyse.textrank</a:t>
            </a:r>
            <a:r>
              <a:rPr lang="en-US" altLang="zh-CN" sz="2400" dirty="0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API</a:t>
            </a:r>
            <a:r>
              <a:rPr lang="zh-CN" altLang="en-US" sz="2400" dirty="0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提取关键词</a:t>
            </a:r>
            <a:endParaRPr lang="en-US" altLang="zh-CN" sz="2400" dirty="0">
              <a:solidFill>
                <a:srgbClr val="12171D">
                  <a:alpha val="74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②：自定义评分函数提取关键词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16BD550-2F7F-5DA8-255A-22098AAD1200}"/>
              </a:ext>
            </a:extLst>
          </p:cNvPr>
          <p:cNvSpPr txBox="1"/>
          <p:nvPr/>
        </p:nvSpPr>
        <p:spPr>
          <a:xfrm>
            <a:off x="1355878" y="2191278"/>
            <a:ext cx="10029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微博权重：  </a:t>
            </a:r>
          </a:p>
          <a:p>
            <a:r>
              <a:rPr lang="zh-CN" altLang="en-US" dirty="0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认证：普通用户博文：</a:t>
            </a:r>
            <a:r>
              <a:rPr lang="en-US" altLang="zh-CN" dirty="0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分，个人认证博文：</a:t>
            </a:r>
            <a:r>
              <a:rPr lang="en-US" altLang="zh-CN" dirty="0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分，官方认证博文：</a:t>
            </a:r>
            <a:r>
              <a:rPr lang="en-US" altLang="zh-CN" dirty="0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dirty="0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  </a:t>
            </a:r>
          </a:p>
          <a:p>
            <a:r>
              <a:rPr lang="zh-CN" altLang="en-US" dirty="0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转评赞数据：</a:t>
            </a:r>
            <a:r>
              <a:rPr lang="en-US" altLang="zh-CN" dirty="0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ceil(1xlog(</a:t>
            </a:r>
            <a:r>
              <a:rPr lang="zh-CN" altLang="en-US" dirty="0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点赞数</a:t>
            </a:r>
            <a:r>
              <a:rPr lang="en-US" altLang="zh-CN" dirty="0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+1))+ceil(3xlog(</a:t>
            </a:r>
            <a:r>
              <a:rPr lang="zh-CN" altLang="en-US" dirty="0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评论数</a:t>
            </a:r>
            <a:r>
              <a:rPr lang="en-US" altLang="zh-CN" dirty="0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+1))+ceil(5xlog(</a:t>
            </a:r>
            <a:r>
              <a:rPr lang="zh-CN" altLang="en-US" dirty="0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转发数</a:t>
            </a:r>
            <a:r>
              <a:rPr lang="en-US" altLang="zh-CN" dirty="0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+1))</a:t>
            </a:r>
            <a:endParaRPr lang="zh-CN" altLang="en-US" dirty="0">
              <a:solidFill>
                <a:srgbClr val="12171D">
                  <a:alpha val="74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文本&#10;&#10;中度可信度描述已自动生成">
            <a:extLst>
              <a:ext uri="{FF2B5EF4-FFF2-40B4-BE49-F238E27FC236}">
                <a16:creationId xmlns:a16="http://schemas.microsoft.com/office/drawing/2014/main" id="{F5EFB87F-64A0-FE30-F7D1-5BB34A5174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685" y="4179319"/>
            <a:ext cx="4645380" cy="222170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01EFC4A-8F80-4975-C0E1-19AEC16DB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764" y="4246999"/>
            <a:ext cx="1161527" cy="2086345"/>
          </a:xfrm>
          <a:prstGeom prst="rect">
            <a:avLst/>
          </a:prstGeom>
        </p:spPr>
      </p:pic>
      <p:sp>
        <p:nvSpPr>
          <p:cNvPr id="17" name="箭头: 左弧形 16">
            <a:extLst>
              <a:ext uri="{FF2B5EF4-FFF2-40B4-BE49-F238E27FC236}">
                <a16:creationId xmlns:a16="http://schemas.microsoft.com/office/drawing/2014/main" id="{77095BE7-8BC9-3BCE-BE37-E81197B53E34}"/>
              </a:ext>
            </a:extLst>
          </p:cNvPr>
          <p:cNvSpPr/>
          <p:nvPr/>
        </p:nvSpPr>
        <p:spPr>
          <a:xfrm rot="19316234">
            <a:off x="1238014" y="4635162"/>
            <a:ext cx="868123" cy="116517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8CC59BBD-02ED-8D79-1412-6E2E4636AFA8}"/>
              </a:ext>
            </a:extLst>
          </p:cNvPr>
          <p:cNvSpPr/>
          <p:nvPr/>
        </p:nvSpPr>
        <p:spPr>
          <a:xfrm>
            <a:off x="4411153" y="4877801"/>
            <a:ext cx="923447" cy="702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AD1BF307-47A5-15C9-C137-1592222DD85C}"/>
              </a:ext>
            </a:extLst>
          </p:cNvPr>
          <p:cNvCxnSpPr/>
          <p:nvPr/>
        </p:nvCxnSpPr>
        <p:spPr>
          <a:xfrm>
            <a:off x="558231" y="1236518"/>
            <a:ext cx="10996460" cy="0"/>
          </a:xfrm>
          <a:prstGeom prst="line">
            <a:avLst/>
          </a:prstGeom>
          <a:ln w="25400">
            <a:solidFill>
              <a:srgbClr val="475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64669B09-1068-143D-975E-48213EA04AB1}"/>
              </a:ext>
            </a:extLst>
          </p:cNvPr>
          <p:cNvSpPr txBox="1"/>
          <p:nvPr/>
        </p:nvSpPr>
        <p:spPr>
          <a:xfrm>
            <a:off x="558230" y="541871"/>
            <a:ext cx="8639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rgbClr val="12171D">
                    <a:alpha val="74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二、关键词提取、词云图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0FB60C8-D25A-498B-C1A6-FFEA03B7C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02" y="3179115"/>
            <a:ext cx="11002195" cy="79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02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5715" y="-20320"/>
            <a:ext cx="12204065" cy="6899275"/>
          </a:xfrm>
          <a:prstGeom prst="rect">
            <a:avLst/>
          </a:prstGeom>
          <a:solidFill>
            <a:schemeClr val="bg1">
              <a:lumMod val="9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直角三角形 25"/>
          <p:cNvSpPr/>
          <p:nvPr/>
        </p:nvSpPr>
        <p:spPr>
          <a:xfrm flipH="1" flipV="1">
            <a:off x="10380065" y="-20320"/>
            <a:ext cx="1665250" cy="1963280"/>
          </a:xfrm>
          <a:prstGeom prst="rtTriangle">
            <a:avLst/>
          </a:prstGeom>
          <a:solidFill>
            <a:srgbClr val="D1C277"/>
          </a:solidFill>
          <a:ln>
            <a:noFill/>
          </a:ln>
          <a:effectLst>
            <a:outerShdw blurRad="228600" dist="38100" dir="10800000" algn="r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flipH="1">
            <a:off x="-5715" y="4621236"/>
            <a:ext cx="1677791" cy="2170724"/>
          </a:xfrm>
          <a:prstGeom prst="triangle">
            <a:avLst>
              <a:gd name="adj" fmla="val 100000"/>
            </a:avLst>
          </a:prstGeom>
          <a:solidFill>
            <a:srgbClr val="D1C277"/>
          </a:solidFill>
          <a:ln>
            <a:noFill/>
          </a:ln>
          <a:effectLst>
            <a:outerShdw blurRad="152400" dist="38100" algn="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8DC4BCA-8C41-12B7-0D4F-D35A5A89B9A0}"/>
              </a:ext>
            </a:extLst>
          </p:cNvPr>
          <p:cNvSpPr>
            <a:spLocks/>
          </p:cNvSpPr>
          <p:nvPr/>
        </p:nvSpPr>
        <p:spPr>
          <a:xfrm>
            <a:off x="270210" y="232411"/>
            <a:ext cx="11651580" cy="63163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38100" dir="2700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直角三角形 6"/>
          <p:cNvSpPr/>
          <p:nvPr/>
        </p:nvSpPr>
        <p:spPr>
          <a:xfrm flipH="1" flipV="1">
            <a:off x="10739386" y="-20321"/>
            <a:ext cx="1458963" cy="1709161"/>
          </a:xfrm>
          <a:prstGeom prst="rtTriangle">
            <a:avLst/>
          </a:prstGeom>
          <a:solidFill>
            <a:srgbClr val="475C77"/>
          </a:solidFill>
          <a:ln>
            <a:noFill/>
          </a:ln>
          <a:effectLst>
            <a:outerShdw blurRad="266700" dist="38100" dir="10800000" algn="r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flipH="1">
            <a:off x="-5715" y="5133260"/>
            <a:ext cx="1080000" cy="1440000"/>
          </a:xfrm>
          <a:prstGeom prst="triangle">
            <a:avLst>
              <a:gd name="adj" fmla="val 100000"/>
            </a:avLst>
          </a:prstGeom>
          <a:solidFill>
            <a:srgbClr val="475C77"/>
          </a:solidFill>
          <a:ln>
            <a:noFill/>
          </a:ln>
          <a:effectLst>
            <a:outerShdw blurRad="2286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-5715" y="6548755"/>
            <a:ext cx="12204065" cy="330200"/>
          </a:xfrm>
          <a:prstGeom prst="rect">
            <a:avLst/>
          </a:prstGeom>
          <a:solidFill>
            <a:srgbClr val="475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DD45167-0FA5-4533-BC4A-E80273D3ED69}"/>
              </a:ext>
            </a:extLst>
          </p:cNvPr>
          <p:cNvSpPr/>
          <p:nvPr/>
        </p:nvSpPr>
        <p:spPr>
          <a:xfrm>
            <a:off x="558231" y="606131"/>
            <a:ext cx="5374337" cy="43624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352A860-9401-B7E5-D3EF-4A2086D74BA9}"/>
              </a:ext>
            </a:extLst>
          </p:cNvPr>
          <p:cNvSpPr txBox="1"/>
          <p:nvPr/>
        </p:nvSpPr>
        <p:spPr>
          <a:xfrm>
            <a:off x="666512" y="1376833"/>
            <a:ext cx="10029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聚类分析</a:t>
            </a:r>
            <a:endParaRPr lang="en-US" altLang="zh-CN" sz="2400" dirty="0">
              <a:solidFill>
                <a:srgbClr val="12171D">
                  <a:alpha val="74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43619EA9-9B50-195D-4F2D-03B00F2E6BFB}"/>
              </a:ext>
            </a:extLst>
          </p:cNvPr>
          <p:cNvCxnSpPr/>
          <p:nvPr/>
        </p:nvCxnSpPr>
        <p:spPr>
          <a:xfrm>
            <a:off x="558231" y="1236518"/>
            <a:ext cx="10996460" cy="0"/>
          </a:xfrm>
          <a:prstGeom prst="line">
            <a:avLst/>
          </a:prstGeom>
          <a:ln w="25400">
            <a:solidFill>
              <a:srgbClr val="475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4B082137-93D9-E9D3-2639-6C65BDA50274}"/>
              </a:ext>
            </a:extLst>
          </p:cNvPr>
          <p:cNvSpPr txBox="1"/>
          <p:nvPr/>
        </p:nvSpPr>
        <p:spPr>
          <a:xfrm>
            <a:off x="558231" y="541871"/>
            <a:ext cx="2899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12171D">
                    <a:alpha val="74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三、聚类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73EBBA23-4EF7-C07B-B89F-9B35B112AE8F}"/>
              </a:ext>
            </a:extLst>
          </p:cNvPr>
          <p:cNvGrpSpPr/>
          <p:nvPr/>
        </p:nvGrpSpPr>
        <p:grpSpPr>
          <a:xfrm>
            <a:off x="6889354" y="2118849"/>
            <a:ext cx="4855126" cy="1546101"/>
            <a:chOff x="1074285" y="1677219"/>
            <a:chExt cx="10218889" cy="3254173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C60CBB39-EC31-8AA4-1F7D-13B7ED2FA1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093" r="90740" b="25622"/>
            <a:stretch/>
          </p:blipFill>
          <p:spPr>
            <a:xfrm>
              <a:off x="3245399" y="1978624"/>
              <a:ext cx="926957" cy="1055790"/>
            </a:xfrm>
            <a:prstGeom prst="rect">
              <a:avLst/>
            </a:prstGeom>
          </p:spPr>
        </p:pic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076CBCF9-B3F4-1B80-AC2A-256C6D7B49AF}"/>
                </a:ext>
              </a:extLst>
            </p:cNvPr>
            <p:cNvGrpSpPr/>
            <p:nvPr/>
          </p:nvGrpSpPr>
          <p:grpSpPr>
            <a:xfrm>
              <a:off x="1074285" y="1677219"/>
              <a:ext cx="10218889" cy="3254173"/>
              <a:chOff x="1074285" y="1677219"/>
              <a:chExt cx="10218889" cy="3254173"/>
            </a:xfrm>
          </p:grpSpPr>
          <p:pic>
            <p:nvPicPr>
              <p:cNvPr id="14" name="图片 13" descr="图片包含 日历&#10;&#10;描述已自动生成">
                <a:extLst>
                  <a:ext uri="{FF2B5EF4-FFF2-40B4-BE49-F238E27FC236}">
                    <a16:creationId xmlns:a16="http://schemas.microsoft.com/office/drawing/2014/main" id="{9DF755AF-CFDF-4E32-092D-955A1A40E5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41294" b="49928"/>
              <a:stretch/>
            </p:blipFill>
            <p:spPr bwMode="auto">
              <a:xfrm>
                <a:off x="1074285" y="3595987"/>
                <a:ext cx="3592873" cy="1335405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20" name="图片 19" descr="图片包含 散点图&#10;&#10;描述已自动生成">
                <a:extLst>
                  <a:ext uri="{FF2B5EF4-FFF2-40B4-BE49-F238E27FC236}">
                    <a16:creationId xmlns:a16="http://schemas.microsoft.com/office/drawing/2014/main" id="{22B4B825-5F92-6FA4-52F6-28F8C31289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51274"/>
              <a:stretch/>
            </p:blipFill>
            <p:spPr>
              <a:xfrm>
                <a:off x="7098352" y="3779594"/>
                <a:ext cx="4194822" cy="1092428"/>
              </a:xfrm>
              <a:prstGeom prst="rect">
                <a:avLst/>
              </a:prstGeom>
            </p:spPr>
          </p:pic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E05934EB-5F63-2081-6D7F-F793BF7584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91699" y="2081903"/>
                <a:ext cx="2991515" cy="887992"/>
              </a:xfrm>
              <a:prstGeom prst="rect">
                <a:avLst/>
              </a:prstGeom>
            </p:spPr>
          </p:pic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DF45E7BF-D5D6-1277-9287-8F55BF6973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043"/>
              <a:stretch/>
            </p:blipFill>
            <p:spPr>
              <a:xfrm>
                <a:off x="7923245" y="1677219"/>
                <a:ext cx="2398260" cy="2019300"/>
              </a:xfrm>
              <a:prstGeom prst="rect">
                <a:avLst/>
              </a:prstGeom>
            </p:spPr>
          </p:pic>
          <p:cxnSp>
            <p:nvCxnSpPr>
              <p:cNvPr id="5" name="直接连接符 4">
                <a:extLst>
                  <a:ext uri="{FF2B5EF4-FFF2-40B4-BE49-F238E27FC236}">
                    <a16:creationId xmlns:a16="http://schemas.microsoft.com/office/drawing/2014/main" id="{EB26C717-8697-8B06-5B98-8B5DC3F1AE15}"/>
                  </a:ext>
                </a:extLst>
              </p:cNvPr>
              <p:cNvCxnSpPr>
                <a:cxnSpLocks/>
                <a:stCxn id="25" idx="1"/>
              </p:cNvCxnSpPr>
              <p:nvPr/>
            </p:nvCxnSpPr>
            <p:spPr>
              <a:xfrm flipH="1">
                <a:off x="1093063" y="2506519"/>
                <a:ext cx="2152336" cy="1089468"/>
              </a:xfrm>
              <a:prstGeom prst="line">
                <a:avLst/>
              </a:prstGeom>
              <a:ln w="28575">
                <a:solidFill>
                  <a:srgbClr val="00B0F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C389AE0A-17C7-B6B9-EA8A-E55643D71B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3235" y="2525899"/>
                <a:ext cx="603923" cy="1055790"/>
              </a:xfrm>
              <a:prstGeom prst="line">
                <a:avLst/>
              </a:prstGeom>
              <a:ln w="28575">
                <a:solidFill>
                  <a:srgbClr val="00B0F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3BBAFCBC-AA8A-3D0B-33A0-8C8CA3C55510}"/>
                  </a:ext>
                </a:extLst>
              </p:cNvPr>
              <p:cNvCxnSpPr>
                <a:cxnSpLocks/>
                <a:stCxn id="27" idx="1"/>
              </p:cNvCxnSpPr>
              <p:nvPr/>
            </p:nvCxnSpPr>
            <p:spPr>
              <a:xfrm flipH="1">
                <a:off x="7098352" y="2686869"/>
                <a:ext cx="824893" cy="1124879"/>
              </a:xfrm>
              <a:prstGeom prst="line">
                <a:avLst/>
              </a:prstGeom>
              <a:ln w="28575">
                <a:solidFill>
                  <a:srgbClr val="00B0F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D754FD46-6BF2-412F-6B93-E924DF9A4FED}"/>
                  </a:ext>
                </a:extLst>
              </p:cNvPr>
              <p:cNvCxnSpPr>
                <a:cxnSpLocks/>
                <a:stCxn id="27" idx="3"/>
              </p:cNvCxnSpPr>
              <p:nvPr/>
            </p:nvCxnSpPr>
            <p:spPr>
              <a:xfrm>
                <a:off x="10321505" y="2686869"/>
                <a:ext cx="971669" cy="1092725"/>
              </a:xfrm>
              <a:prstGeom prst="line">
                <a:avLst/>
              </a:prstGeom>
              <a:ln w="28575">
                <a:solidFill>
                  <a:srgbClr val="00B0F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4A74F728-D7EC-5099-D130-4E5F2F74C869}"/>
              </a:ext>
            </a:extLst>
          </p:cNvPr>
          <p:cNvSpPr txBox="1"/>
          <p:nvPr/>
        </p:nvSpPr>
        <p:spPr>
          <a:xfrm>
            <a:off x="6729848" y="3788700"/>
            <a:ext cx="5250547" cy="1170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464A4E"/>
                </a:solidFill>
              </a:rPr>
              <a:t>在</a:t>
            </a:r>
            <a:r>
              <a:rPr lang="en-US" altLang="zh-CN" sz="1200" dirty="0">
                <a:solidFill>
                  <a:srgbClr val="464A4E"/>
                </a:solidFill>
              </a:rPr>
              <a:t>BTM</a:t>
            </a:r>
            <a:r>
              <a:rPr lang="zh-CN" altLang="en-US" sz="1200" dirty="0">
                <a:solidFill>
                  <a:srgbClr val="464A4E"/>
                </a:solidFill>
              </a:rPr>
              <a:t>算法得到的结果中，主题</a:t>
            </a:r>
            <a:r>
              <a:rPr lang="en-US" altLang="zh-CN" sz="1200" dirty="0">
                <a:solidFill>
                  <a:srgbClr val="464A4E"/>
                </a:solidFill>
              </a:rPr>
              <a:t>1</a:t>
            </a:r>
            <a:r>
              <a:rPr lang="zh-CN" altLang="en-US" sz="1200" dirty="0">
                <a:solidFill>
                  <a:srgbClr val="464A4E"/>
                </a:solidFill>
              </a:rPr>
              <a:t>占据了大部分份额，达到了</a:t>
            </a:r>
            <a:r>
              <a:rPr lang="en-US" altLang="zh-CN" sz="1200" dirty="0">
                <a:solidFill>
                  <a:srgbClr val="464A4E"/>
                </a:solidFill>
              </a:rPr>
              <a:t>72.3%</a:t>
            </a:r>
            <a:r>
              <a:rPr lang="zh-CN" altLang="en-US" sz="1200" dirty="0">
                <a:solidFill>
                  <a:srgbClr val="464A4E"/>
                </a:solidFill>
              </a:rPr>
              <a:t>，聚类的结果有些不均衡，主题</a:t>
            </a:r>
            <a:r>
              <a:rPr lang="en-US" altLang="zh-CN" sz="1200" dirty="0">
                <a:solidFill>
                  <a:srgbClr val="464A4E"/>
                </a:solidFill>
              </a:rPr>
              <a:t>1</a:t>
            </a:r>
            <a:r>
              <a:rPr lang="zh-CN" altLang="en-US" sz="1200" dirty="0">
                <a:solidFill>
                  <a:srgbClr val="464A4E"/>
                </a:solidFill>
              </a:rPr>
              <a:t>的关键词聚焦在科技金融领域，其余四个并无可明显总结出的主题，聚类效果一般；且使用</a:t>
            </a:r>
            <a:r>
              <a:rPr lang="en-US" altLang="zh-CN" sz="1200" dirty="0">
                <a:solidFill>
                  <a:srgbClr val="464A4E"/>
                </a:solidFill>
              </a:rPr>
              <a:t>BTM</a:t>
            </a:r>
            <a:r>
              <a:rPr lang="zh-CN" altLang="en-US" sz="1200" dirty="0">
                <a:solidFill>
                  <a:srgbClr val="464A4E"/>
                </a:solidFill>
              </a:rPr>
              <a:t>聚类的结果并不好进行可视化，所以我们放弃了这个聚类方案。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80B5EB5C-69C9-AAAD-1A6C-AB39B6B0E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52" y="2290447"/>
            <a:ext cx="5732639" cy="1156345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B2B31941-8A82-BEFB-322B-D30F3A1EA6F7}"/>
              </a:ext>
            </a:extLst>
          </p:cNvPr>
          <p:cNvSpPr txBox="1"/>
          <p:nvPr/>
        </p:nvSpPr>
        <p:spPr>
          <a:xfrm>
            <a:off x="618294" y="3789164"/>
            <a:ext cx="10547081" cy="2051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1200" dirty="0"/>
              <a:t>其中使用了两种</a:t>
            </a:r>
            <a:r>
              <a:rPr lang="en-US" altLang="zh-CN" sz="1200" dirty="0"/>
              <a:t>w2v</a:t>
            </a:r>
            <a:r>
              <a:rPr lang="zh-CN" altLang="en-US" sz="1200" dirty="0"/>
              <a:t>方法，通过对比，</a:t>
            </a:r>
            <a:r>
              <a:rPr lang="en-US" altLang="zh-CN" sz="1200" dirty="0"/>
              <a:t>tf-idf</a:t>
            </a:r>
            <a:r>
              <a:rPr lang="zh-CN" altLang="en-US" sz="1200" dirty="0"/>
              <a:t>算法的效果更好</a:t>
            </a:r>
            <a:endParaRPr lang="en-US" altLang="zh-CN" sz="1200" dirty="0"/>
          </a:p>
          <a:p>
            <a:pPr>
              <a:spcBef>
                <a:spcPts val="600"/>
              </a:spcBef>
            </a:pPr>
            <a:r>
              <a:rPr lang="zh-CN" altLang="en-US" sz="1200" dirty="0"/>
              <a:t>最终对各类主题分析结果如下：</a:t>
            </a:r>
            <a:endParaRPr lang="en-US" altLang="zh-CN" sz="1200" dirty="0"/>
          </a:p>
          <a:p>
            <a:pPr marL="127000" marR="127000">
              <a:spcBef>
                <a:spcPts val="600"/>
              </a:spcBef>
              <a:spcAft>
                <a:spcPts val="400"/>
              </a:spcAft>
            </a:pPr>
            <a:r>
              <a:rPr lang="en-US" altLang="zh-CN" sz="1200" dirty="0">
                <a:effectLst/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</a:rPr>
              <a:t>Topic #1 </a:t>
            </a:r>
            <a:r>
              <a:rPr lang="zh-CN" altLang="zh-CN" sz="1200" dirty="0">
                <a:effectLst/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</a:rPr>
              <a:t>：元宇宙的出现给</a:t>
            </a:r>
            <a:r>
              <a:rPr lang="zh-CN" altLang="en-US" sz="1200" dirty="0">
                <a:effectLst/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</a:rPr>
              <a:t>整个</a:t>
            </a:r>
            <a:r>
              <a:rPr lang="zh-CN" altLang="zh-CN" sz="1200" dirty="0">
                <a:effectLst/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</a:rPr>
              <a:t>互联网行业带来的影响</a:t>
            </a:r>
            <a:r>
              <a:rPr lang="zh-CN" altLang="en-US" sz="1200" dirty="0">
                <a:effectLst/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</a:rPr>
              <a:t>，以及发展前景</a:t>
            </a:r>
            <a:endParaRPr lang="zh-CN" altLang="zh-CN" sz="1200" dirty="0">
              <a:effectLst/>
              <a:latin typeface="微软雅黑" panose="020B0503020204020204" pitchFamily="34" charset="-122"/>
              <a:ea typeface="方正兰亭黑简体"/>
              <a:cs typeface="微软雅黑" panose="020B0503020204020204" pitchFamily="34" charset="-122"/>
            </a:endParaRPr>
          </a:p>
          <a:p>
            <a:pPr marL="127000" marR="127000">
              <a:spcBef>
                <a:spcPts val="600"/>
              </a:spcBef>
              <a:spcAft>
                <a:spcPts val="400"/>
              </a:spcAft>
            </a:pPr>
            <a:r>
              <a:rPr lang="en-US" altLang="zh-CN" sz="1200" dirty="0">
                <a:effectLst/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</a:rPr>
              <a:t>Topic #2 </a:t>
            </a:r>
            <a:r>
              <a:rPr lang="zh-CN" altLang="en-US" sz="1200" dirty="0"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</a:rPr>
              <a:t>：</a:t>
            </a:r>
            <a:r>
              <a:rPr lang="zh-CN" altLang="zh-CN" sz="1200" dirty="0">
                <a:effectLst/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</a:rPr>
              <a:t>元宇宙</a:t>
            </a:r>
            <a:r>
              <a:rPr lang="zh-CN" altLang="en-US" sz="1200" dirty="0">
                <a:effectLst/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</a:rPr>
              <a:t>的出现</a:t>
            </a:r>
            <a:r>
              <a:rPr lang="zh-CN" altLang="zh-CN" sz="1200" dirty="0">
                <a:effectLst/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</a:rPr>
              <a:t>对于股市的冲击和影响</a:t>
            </a:r>
          </a:p>
          <a:p>
            <a:pPr marL="127000" marR="127000">
              <a:spcBef>
                <a:spcPts val="600"/>
              </a:spcBef>
              <a:spcAft>
                <a:spcPts val="400"/>
              </a:spcAft>
            </a:pPr>
            <a:r>
              <a:rPr lang="en-US" altLang="zh-CN" sz="1200" dirty="0">
                <a:effectLst/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</a:rPr>
              <a:t>Topic #3 </a:t>
            </a:r>
            <a:r>
              <a:rPr lang="zh-CN" altLang="zh-CN" sz="1200" dirty="0">
                <a:effectLst/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</a:rPr>
              <a:t>：元宇宙对于人们</a:t>
            </a:r>
            <a:r>
              <a:rPr lang="zh-CN" altLang="en-US" sz="1200" dirty="0">
                <a:effectLst/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</a:rPr>
              <a:t>未来</a:t>
            </a:r>
            <a:r>
              <a:rPr lang="zh-CN" altLang="zh-CN" sz="1200" dirty="0">
                <a:effectLst/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</a:rPr>
              <a:t>生活的影响或人们对元宇宙的畅想</a:t>
            </a:r>
          </a:p>
          <a:p>
            <a:pPr marL="127000" marR="127000">
              <a:spcBef>
                <a:spcPts val="600"/>
              </a:spcBef>
              <a:spcAft>
                <a:spcPts val="400"/>
              </a:spcAft>
            </a:pPr>
            <a:r>
              <a:rPr lang="en-US" altLang="zh-CN" sz="1200" dirty="0">
                <a:effectLst/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</a:rPr>
              <a:t>Topic #4 </a:t>
            </a:r>
            <a:r>
              <a:rPr lang="zh-CN" altLang="zh-CN" sz="1200" dirty="0">
                <a:effectLst/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</a:rPr>
              <a:t>：第四类的关键词</a:t>
            </a:r>
            <a:r>
              <a:rPr lang="zh-CN" altLang="en-US" sz="1200" dirty="0">
                <a:effectLst/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</a:rPr>
              <a:t>较</a:t>
            </a:r>
            <a:r>
              <a:rPr lang="zh-CN" altLang="zh-CN" sz="1200" dirty="0">
                <a:effectLst/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</a:rPr>
              <a:t>混杂，</a:t>
            </a:r>
            <a:r>
              <a:rPr lang="zh-CN" altLang="en-US" sz="1200" dirty="0">
                <a:effectLst/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</a:rPr>
              <a:t>但不少关键词是虚拟货币相关内容，因此推测是元宇宙对虚拟货币的影响</a:t>
            </a:r>
            <a:endParaRPr lang="en-US" altLang="zh-CN" sz="1200" dirty="0">
              <a:effectLst/>
              <a:latin typeface="微软雅黑" panose="020B0503020204020204" pitchFamily="34" charset="-122"/>
              <a:ea typeface="方正兰亭黑简体"/>
              <a:cs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200" dirty="0"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</a:rPr>
              <a:t>   </a:t>
            </a:r>
            <a:r>
              <a:rPr lang="en-US" altLang="zh-CN" sz="1200" dirty="0">
                <a:effectLst/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</a:rPr>
              <a:t>Topic #5 </a:t>
            </a:r>
            <a:r>
              <a:rPr lang="zh-CN" altLang="zh-CN" sz="1200" kern="0" dirty="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：也是有很多毫不相关的词，但</a:t>
            </a:r>
            <a:r>
              <a:rPr lang="zh-CN" altLang="en-US" sz="1200" kern="0" dirty="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从抽奖可以模糊的推断出</a:t>
            </a:r>
            <a:r>
              <a:rPr lang="zh-CN" altLang="zh-CN" sz="1200" kern="0" dirty="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，这个主题很可能是人们转发的抽奖信息。</a:t>
            </a:r>
            <a:endParaRPr lang="zh-CN" altLang="en-US" sz="12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AF29DF2-A1BF-A329-2495-98BB0957BBC1}"/>
              </a:ext>
            </a:extLst>
          </p:cNvPr>
          <p:cNvSpPr txBox="1"/>
          <p:nvPr/>
        </p:nvSpPr>
        <p:spPr>
          <a:xfrm>
            <a:off x="1006709" y="2344204"/>
            <a:ext cx="5127624" cy="1079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75C77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分析的时候值得注意的是，尽管</a:t>
            </a:r>
            <a:r>
              <a:rPr lang="en-US" altLang="zh-CN" sz="1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LDA</a:t>
            </a:r>
            <a:r>
              <a:rPr lang="zh-CN" altLang="en-US" sz="1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聚类的结果相较于</a:t>
            </a:r>
            <a:r>
              <a:rPr lang="en-US" altLang="zh-CN" sz="1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Kmeans</a:t>
            </a:r>
            <a:r>
              <a:rPr lang="zh-CN" altLang="en-US" sz="1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好了很多，但是每个主题仍然有不少重复词，为了减少重复出现的词带来的干扰，更好的进行分析，我们借助了</a:t>
            </a:r>
            <a:r>
              <a:rPr lang="en-US" altLang="zh-CN" sz="1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pyLDAvis</a:t>
            </a:r>
            <a:r>
              <a:rPr lang="zh-CN" altLang="en-US" sz="1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库进行可视化分析，调整关系度的参数</a:t>
            </a:r>
            <a:r>
              <a:rPr lang="el-GR" altLang="zh-CN" sz="11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λ </a:t>
            </a:r>
            <a:r>
              <a:rPr lang="zh-CN" altLang="en-US" sz="11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到</a:t>
            </a:r>
            <a:r>
              <a:rPr lang="en-US" altLang="zh-CN" sz="11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0.7</a:t>
            </a:r>
            <a:r>
              <a:rPr lang="zh-CN" altLang="en-US" sz="11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左右</a:t>
            </a:r>
            <a:endParaRPr lang="en-US" altLang="zh-CN" sz="11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</a:t>
            </a:r>
            <a:r>
              <a:rPr lang="el-GR" altLang="zh-CN" sz="1100" b="0" i="0" dirty="0">
                <a:solidFill>
                  <a:srgbClr val="00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λ</a:t>
            </a:r>
            <a:r>
              <a:rPr lang="zh-CN" altLang="en-US" sz="1100" b="0" i="0" dirty="0">
                <a:solidFill>
                  <a:srgbClr val="00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越低说明该词被分配到某个主题的比例越高，即和主题的相关性越高</a:t>
            </a:r>
            <a:r>
              <a:rPr lang="zh-CN" altLang="en-US" sz="1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8909B8D-1337-7BDB-F128-B621952A2552}"/>
              </a:ext>
            </a:extLst>
          </p:cNvPr>
          <p:cNvSpPr/>
          <p:nvPr/>
        </p:nvSpPr>
        <p:spPr>
          <a:xfrm>
            <a:off x="6729848" y="1962920"/>
            <a:ext cx="5174139" cy="319969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5715" y="-20320"/>
            <a:ext cx="12204065" cy="6899275"/>
          </a:xfrm>
          <a:prstGeom prst="rect">
            <a:avLst/>
          </a:prstGeom>
          <a:solidFill>
            <a:schemeClr val="bg1">
              <a:lumMod val="9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直角三角形 25"/>
          <p:cNvSpPr/>
          <p:nvPr/>
        </p:nvSpPr>
        <p:spPr>
          <a:xfrm flipH="1" flipV="1">
            <a:off x="10380065" y="-20320"/>
            <a:ext cx="1665250" cy="1963280"/>
          </a:xfrm>
          <a:prstGeom prst="rtTriangle">
            <a:avLst/>
          </a:prstGeom>
          <a:solidFill>
            <a:srgbClr val="D1C277"/>
          </a:solidFill>
          <a:ln>
            <a:noFill/>
          </a:ln>
          <a:effectLst>
            <a:outerShdw blurRad="228600" dist="38100" dir="10800000" algn="r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flipH="1">
            <a:off x="-5715" y="4621236"/>
            <a:ext cx="1677791" cy="2170724"/>
          </a:xfrm>
          <a:prstGeom prst="triangle">
            <a:avLst>
              <a:gd name="adj" fmla="val 100000"/>
            </a:avLst>
          </a:prstGeom>
          <a:solidFill>
            <a:srgbClr val="D1C277"/>
          </a:solidFill>
          <a:ln>
            <a:noFill/>
          </a:ln>
          <a:effectLst>
            <a:outerShdw blurRad="152400" dist="38100" algn="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8DC4BCA-8C41-12B7-0D4F-D35A5A89B9A0}"/>
              </a:ext>
            </a:extLst>
          </p:cNvPr>
          <p:cNvSpPr>
            <a:spLocks/>
          </p:cNvSpPr>
          <p:nvPr/>
        </p:nvSpPr>
        <p:spPr>
          <a:xfrm>
            <a:off x="230671" y="232411"/>
            <a:ext cx="11651580" cy="63163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38100" dir="2700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直角三角形 6"/>
          <p:cNvSpPr/>
          <p:nvPr/>
        </p:nvSpPr>
        <p:spPr>
          <a:xfrm flipH="1" flipV="1">
            <a:off x="10739386" y="-20321"/>
            <a:ext cx="1458963" cy="1709161"/>
          </a:xfrm>
          <a:prstGeom prst="rtTriangle">
            <a:avLst/>
          </a:prstGeom>
          <a:solidFill>
            <a:srgbClr val="475C77"/>
          </a:solidFill>
          <a:ln>
            <a:noFill/>
          </a:ln>
          <a:effectLst>
            <a:outerShdw blurRad="266700" dist="38100" dir="10800000" algn="r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flipH="1">
            <a:off x="-5715" y="5133260"/>
            <a:ext cx="1080000" cy="1440000"/>
          </a:xfrm>
          <a:prstGeom prst="triangle">
            <a:avLst>
              <a:gd name="adj" fmla="val 100000"/>
            </a:avLst>
          </a:prstGeom>
          <a:solidFill>
            <a:srgbClr val="475C77"/>
          </a:solidFill>
          <a:ln>
            <a:noFill/>
          </a:ln>
          <a:effectLst>
            <a:outerShdw blurRad="2286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-5715" y="6548755"/>
            <a:ext cx="12204065" cy="330200"/>
          </a:xfrm>
          <a:prstGeom prst="rect">
            <a:avLst/>
          </a:prstGeom>
          <a:solidFill>
            <a:srgbClr val="475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DD45167-0FA5-4533-BC4A-E80273D3ED69}"/>
              </a:ext>
            </a:extLst>
          </p:cNvPr>
          <p:cNvSpPr/>
          <p:nvPr/>
        </p:nvSpPr>
        <p:spPr>
          <a:xfrm>
            <a:off x="558231" y="606131"/>
            <a:ext cx="5374337" cy="43624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9B6ED65-1CB5-4758-E7B9-19AF5684C00E}"/>
              </a:ext>
            </a:extLst>
          </p:cNvPr>
          <p:cNvCxnSpPr/>
          <p:nvPr/>
        </p:nvCxnSpPr>
        <p:spPr>
          <a:xfrm>
            <a:off x="558231" y="1236518"/>
            <a:ext cx="10996460" cy="0"/>
          </a:xfrm>
          <a:prstGeom prst="line">
            <a:avLst/>
          </a:prstGeom>
          <a:ln w="25400">
            <a:solidFill>
              <a:srgbClr val="475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F72C1E41-4590-CCA3-8E1E-96306147B8A1}"/>
              </a:ext>
            </a:extLst>
          </p:cNvPr>
          <p:cNvSpPr txBox="1"/>
          <p:nvPr/>
        </p:nvSpPr>
        <p:spPr>
          <a:xfrm>
            <a:off x="558231" y="541871"/>
            <a:ext cx="2899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12171D">
                    <a:alpha val="74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四、情感分析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781EB75-0CD7-D037-D63B-417F7E6D9C7C}"/>
              </a:ext>
            </a:extLst>
          </p:cNvPr>
          <p:cNvSpPr txBox="1"/>
          <p:nvPr/>
        </p:nvSpPr>
        <p:spPr>
          <a:xfrm>
            <a:off x="962025" y="1440022"/>
            <a:ext cx="9418039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这里选择的方法是使用</a:t>
            </a:r>
            <a:r>
              <a:rPr lang="en-US" altLang="zh-CN" sz="1600" dirty="0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snownlp</a:t>
            </a:r>
            <a:r>
              <a:rPr lang="zh-CN" altLang="en-US" sz="1600" dirty="0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进行情感分析</a:t>
            </a:r>
            <a:endParaRPr lang="en-US" altLang="zh-CN" sz="1600" dirty="0">
              <a:solidFill>
                <a:srgbClr val="12171D">
                  <a:alpha val="74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snownlp</a:t>
            </a:r>
            <a:r>
              <a:rPr lang="zh-CN" altLang="en-US" sz="1600" dirty="0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是基于电商评论数据集训练出来的情感分析模型，而评论和微博相似度相对较高</a:t>
            </a:r>
            <a:endParaRPr lang="en-US" altLang="zh-CN" sz="1600" dirty="0">
              <a:solidFill>
                <a:srgbClr val="12171D">
                  <a:alpha val="74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直接将整个语句作为输入，得到的情感分析结果如下图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8DA701-258F-D37E-385A-9D33B3EA0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27" y="2829270"/>
            <a:ext cx="5015873" cy="3530159"/>
          </a:xfrm>
          <a:prstGeom prst="rect">
            <a:avLst/>
          </a:prstGeom>
          <a:effectLst/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D022046-77D5-EC78-E223-EA18FD8B1268}"/>
              </a:ext>
            </a:extLst>
          </p:cNvPr>
          <p:cNvSpPr txBox="1"/>
          <p:nvPr/>
        </p:nvSpPr>
        <p:spPr>
          <a:xfrm>
            <a:off x="6781800" y="3237741"/>
            <a:ext cx="3867150" cy="1895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结果显示这批微博数据的情感趋于两极化，正面情感的相较于负面情感较多，由此推测大多数微博用户对于元宇宙相关看法还是较为乐观的</a:t>
            </a:r>
            <a:endParaRPr lang="en-US" altLang="zh-CN" sz="1600" dirty="0">
              <a:solidFill>
                <a:srgbClr val="12171D">
                  <a:alpha val="74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随后我们对每个类进行了情感分析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B0B4F12-34A2-FA91-C18B-1C0F7CDC2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85" y="2656602"/>
            <a:ext cx="5510181" cy="367345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6416754-5129-99FF-21FC-0C13761E62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24" y="2617880"/>
            <a:ext cx="5250229" cy="393767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7F992AA-CEAF-FE41-1D9C-B5C642049C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2829270"/>
            <a:ext cx="5169788" cy="363848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83E7B6F-3FFB-D81F-252E-07251FBAA0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20" y="2849608"/>
            <a:ext cx="5140190" cy="367345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4FE78ED3-376B-03F1-A40A-8D564177EC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2701731"/>
            <a:ext cx="5758514" cy="383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65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5715" y="-20320"/>
            <a:ext cx="12204065" cy="6899275"/>
          </a:xfrm>
          <a:prstGeom prst="rect">
            <a:avLst/>
          </a:prstGeom>
          <a:solidFill>
            <a:schemeClr val="bg1">
              <a:lumMod val="9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直角三角形 25"/>
          <p:cNvSpPr/>
          <p:nvPr/>
        </p:nvSpPr>
        <p:spPr>
          <a:xfrm flipH="1" flipV="1">
            <a:off x="10380065" y="-20320"/>
            <a:ext cx="1665250" cy="1963280"/>
          </a:xfrm>
          <a:prstGeom prst="rtTriangle">
            <a:avLst/>
          </a:prstGeom>
          <a:solidFill>
            <a:srgbClr val="D1C277"/>
          </a:solidFill>
          <a:ln>
            <a:noFill/>
          </a:ln>
          <a:effectLst>
            <a:outerShdw blurRad="228600" dist="38100" dir="10800000" algn="r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flipH="1">
            <a:off x="-5715" y="4621236"/>
            <a:ext cx="1677791" cy="2170724"/>
          </a:xfrm>
          <a:prstGeom prst="triangle">
            <a:avLst>
              <a:gd name="adj" fmla="val 100000"/>
            </a:avLst>
          </a:prstGeom>
          <a:solidFill>
            <a:srgbClr val="D1C277"/>
          </a:solidFill>
          <a:ln>
            <a:noFill/>
          </a:ln>
          <a:effectLst>
            <a:outerShdw blurRad="152400" dist="38100" algn="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2482BBB-A928-5D39-C6C0-581E01D4EC74}"/>
              </a:ext>
            </a:extLst>
          </p:cNvPr>
          <p:cNvSpPr>
            <a:spLocks/>
          </p:cNvSpPr>
          <p:nvPr/>
        </p:nvSpPr>
        <p:spPr>
          <a:xfrm>
            <a:off x="230671" y="232411"/>
            <a:ext cx="11651580" cy="63163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38100" dir="2700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8DC4BCA-8C41-12B7-0D4F-D35A5A89B9A0}"/>
              </a:ext>
            </a:extLst>
          </p:cNvPr>
          <p:cNvSpPr>
            <a:spLocks/>
          </p:cNvSpPr>
          <p:nvPr/>
        </p:nvSpPr>
        <p:spPr>
          <a:xfrm>
            <a:off x="742319" y="1443332"/>
            <a:ext cx="7546916" cy="12236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38100" dir="2700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800" dirty="0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①：</a:t>
            </a:r>
            <a:r>
              <a:rPr lang="en-US" altLang="zh-CN" sz="1800" dirty="0" err="1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hanlp</a:t>
            </a:r>
            <a:r>
              <a:rPr lang="zh-CN" altLang="en-US" sz="1800" dirty="0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800" dirty="0" err="1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jiagu</a:t>
            </a:r>
            <a:r>
              <a:rPr lang="zh-CN" altLang="en-US" sz="1800" dirty="0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实现命名实体识别</a:t>
            </a:r>
            <a:endParaRPr lang="en-US" altLang="zh-CN" sz="1800" dirty="0">
              <a:solidFill>
                <a:srgbClr val="12171D">
                  <a:alpha val="74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②：</a:t>
            </a:r>
            <a:r>
              <a:rPr lang="en-US" altLang="zh-CN" sz="1800" dirty="0" err="1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jiagu</a:t>
            </a:r>
            <a:r>
              <a:rPr lang="zh-CN" altLang="en-US" sz="1800" dirty="0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实现实体关系抽取</a:t>
            </a:r>
            <a:endParaRPr lang="en-US" altLang="zh-CN" sz="1800" dirty="0">
              <a:solidFill>
                <a:srgbClr val="12171D">
                  <a:alpha val="74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③：结果可视化</a:t>
            </a:r>
            <a:endParaRPr lang="zh-CN" altLang="en-US" sz="1800" dirty="0">
              <a:solidFill>
                <a:srgbClr val="12171D">
                  <a:alpha val="74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直角三角形 6"/>
          <p:cNvSpPr/>
          <p:nvPr/>
        </p:nvSpPr>
        <p:spPr>
          <a:xfrm flipH="1" flipV="1">
            <a:off x="10739386" y="-20321"/>
            <a:ext cx="1458963" cy="1709161"/>
          </a:xfrm>
          <a:prstGeom prst="rtTriangle">
            <a:avLst/>
          </a:prstGeom>
          <a:solidFill>
            <a:srgbClr val="475C77"/>
          </a:solidFill>
          <a:ln>
            <a:noFill/>
          </a:ln>
          <a:effectLst>
            <a:outerShdw blurRad="266700" dist="38100" dir="10800000" algn="r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flipH="1">
            <a:off x="-5715" y="5133260"/>
            <a:ext cx="1080000" cy="1440000"/>
          </a:xfrm>
          <a:prstGeom prst="triangle">
            <a:avLst>
              <a:gd name="adj" fmla="val 100000"/>
            </a:avLst>
          </a:prstGeom>
          <a:solidFill>
            <a:srgbClr val="475C77"/>
          </a:solidFill>
          <a:ln>
            <a:noFill/>
          </a:ln>
          <a:effectLst>
            <a:outerShdw blurRad="2286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-5715" y="6548755"/>
            <a:ext cx="12204065" cy="330200"/>
          </a:xfrm>
          <a:prstGeom prst="rect">
            <a:avLst/>
          </a:prstGeom>
          <a:solidFill>
            <a:srgbClr val="475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DD45167-0FA5-4533-BC4A-E80273D3ED69}"/>
              </a:ext>
            </a:extLst>
          </p:cNvPr>
          <p:cNvSpPr/>
          <p:nvPr/>
        </p:nvSpPr>
        <p:spPr>
          <a:xfrm>
            <a:off x="558231" y="606131"/>
            <a:ext cx="5374337" cy="43624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9B6ED65-1CB5-4758-E7B9-19AF5684C00E}"/>
              </a:ext>
            </a:extLst>
          </p:cNvPr>
          <p:cNvCxnSpPr/>
          <p:nvPr/>
        </p:nvCxnSpPr>
        <p:spPr>
          <a:xfrm>
            <a:off x="558231" y="1236518"/>
            <a:ext cx="10996460" cy="0"/>
          </a:xfrm>
          <a:prstGeom prst="line">
            <a:avLst/>
          </a:prstGeom>
          <a:ln w="25400">
            <a:solidFill>
              <a:srgbClr val="475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F72C1E41-4590-CCA3-8E1E-96306147B8A1}"/>
              </a:ext>
            </a:extLst>
          </p:cNvPr>
          <p:cNvSpPr txBox="1"/>
          <p:nvPr/>
        </p:nvSpPr>
        <p:spPr>
          <a:xfrm>
            <a:off x="563511" y="531574"/>
            <a:ext cx="444400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CN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五、</a:t>
            </a:r>
            <a:r>
              <a:rPr lang="zh-C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知识抽取和可视化</a:t>
            </a:r>
            <a:endParaRPr lang="zh-CN" altLang="en-US" sz="3200" dirty="0">
              <a:solidFill>
                <a:srgbClr val="12171D">
                  <a:alpha val="74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E64864B-7FD2-6121-CA97-0F2E2DEFC9A5}"/>
              </a:ext>
            </a:extLst>
          </p:cNvPr>
          <p:cNvSpPr>
            <a:spLocks/>
          </p:cNvSpPr>
          <p:nvPr/>
        </p:nvSpPr>
        <p:spPr>
          <a:xfrm>
            <a:off x="8825182" y="1356688"/>
            <a:ext cx="2545183" cy="5105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38100" dir="2700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800" dirty="0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人名</a:t>
            </a:r>
            <a:endParaRPr lang="en-US" altLang="zh-CN" sz="1800" dirty="0">
              <a:solidFill>
                <a:srgbClr val="12171D">
                  <a:alpha val="74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地名</a:t>
            </a:r>
            <a:endParaRPr lang="en-US" altLang="zh-CN" dirty="0">
              <a:solidFill>
                <a:srgbClr val="12171D">
                  <a:alpha val="74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时间</a:t>
            </a:r>
            <a:endParaRPr lang="en-US" altLang="zh-CN" dirty="0">
              <a:solidFill>
                <a:srgbClr val="12171D">
                  <a:alpha val="74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机构名</a:t>
            </a:r>
            <a:endParaRPr lang="en-US" altLang="zh-CN" dirty="0">
              <a:solidFill>
                <a:srgbClr val="12171D">
                  <a:alpha val="74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动词</a:t>
            </a:r>
            <a:endParaRPr lang="en-US" altLang="zh-CN" dirty="0">
              <a:solidFill>
                <a:srgbClr val="12171D">
                  <a:alpha val="74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endParaRPr lang="en-US" altLang="zh-CN" dirty="0">
              <a:solidFill>
                <a:srgbClr val="12171D">
                  <a:alpha val="74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实体识别：仍存在部分实体无法区分。</a:t>
            </a:r>
            <a:endParaRPr lang="en-US" altLang="zh-CN" dirty="0">
              <a:solidFill>
                <a:srgbClr val="12171D">
                  <a:alpha val="74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关系抽取：</a:t>
            </a:r>
            <a:r>
              <a:rPr lang="en-US" altLang="zh-CN" dirty="0" err="1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jiagu</a:t>
            </a:r>
            <a:r>
              <a:rPr lang="zh-CN" altLang="en-US" dirty="0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是用的</a:t>
            </a:r>
            <a:r>
              <a:rPr lang="en-US" altLang="zh-CN" dirty="0" err="1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ownthink</a:t>
            </a:r>
            <a:r>
              <a:rPr lang="zh-CN" altLang="en-US" dirty="0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开源的知识图谱训练数据，目前只能使用百科的描述进行测试。其他的诸如</a:t>
            </a:r>
            <a:r>
              <a:rPr lang="en-US" altLang="zh-CN" dirty="0" err="1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OpenNRE</a:t>
            </a:r>
            <a:r>
              <a:rPr lang="zh-CN" altLang="en-US" dirty="0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DeepKE</a:t>
            </a:r>
            <a:r>
              <a:rPr lang="zh-CN" altLang="en-US" dirty="0">
                <a:solidFill>
                  <a:srgbClr val="12171D">
                    <a:alpha val="74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等工具在虚拟机上部署的，所以这边没有做出效果对比图</a:t>
            </a:r>
            <a:endParaRPr lang="en-US" altLang="zh-CN" dirty="0">
              <a:solidFill>
                <a:srgbClr val="12171D">
                  <a:alpha val="74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800" dirty="0">
              <a:solidFill>
                <a:srgbClr val="12171D">
                  <a:alpha val="74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4CCD52B-911E-4AD7-F078-91CE06D22B98}"/>
              </a:ext>
            </a:extLst>
          </p:cNvPr>
          <p:cNvSpPr/>
          <p:nvPr/>
        </p:nvSpPr>
        <p:spPr>
          <a:xfrm>
            <a:off x="9037269" y="1480118"/>
            <a:ext cx="198781" cy="2087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E9271C72-6CE5-40C1-045B-4B0C764DEBD7}"/>
              </a:ext>
            </a:extLst>
          </p:cNvPr>
          <p:cNvSpPr/>
          <p:nvPr/>
        </p:nvSpPr>
        <p:spPr>
          <a:xfrm>
            <a:off x="9037268" y="1764283"/>
            <a:ext cx="198781" cy="20872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53FC7525-49BA-4B72-E882-A33E873BCE51}"/>
              </a:ext>
            </a:extLst>
          </p:cNvPr>
          <p:cNvSpPr/>
          <p:nvPr/>
        </p:nvSpPr>
        <p:spPr>
          <a:xfrm>
            <a:off x="9037267" y="2055142"/>
            <a:ext cx="198781" cy="20872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D368390A-B037-B92C-0C91-05821A0F9DA3}"/>
              </a:ext>
            </a:extLst>
          </p:cNvPr>
          <p:cNvSpPr/>
          <p:nvPr/>
        </p:nvSpPr>
        <p:spPr>
          <a:xfrm>
            <a:off x="9037266" y="2324890"/>
            <a:ext cx="198781" cy="20872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E7287385-9021-10C5-BD0E-AAF367EA520A}"/>
              </a:ext>
            </a:extLst>
          </p:cNvPr>
          <p:cNvSpPr/>
          <p:nvPr/>
        </p:nvSpPr>
        <p:spPr>
          <a:xfrm>
            <a:off x="9037266" y="2594638"/>
            <a:ext cx="198781" cy="20872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AB001AE-F59A-85C5-53C9-CBA01E565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889" y="2803360"/>
            <a:ext cx="6798346" cy="355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7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5715" y="-20320"/>
            <a:ext cx="12204065" cy="6899275"/>
          </a:xfrm>
          <a:prstGeom prst="rect">
            <a:avLst/>
          </a:prstGeom>
          <a:solidFill>
            <a:schemeClr val="bg1">
              <a:lumMod val="9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等腰三角形 53"/>
          <p:cNvSpPr/>
          <p:nvPr/>
        </p:nvSpPr>
        <p:spPr>
          <a:xfrm flipH="1" flipV="1">
            <a:off x="-5715" y="-20320"/>
            <a:ext cx="8227060" cy="4871085"/>
          </a:xfrm>
          <a:prstGeom prst="triangle">
            <a:avLst/>
          </a:prstGeom>
          <a:solidFill>
            <a:schemeClr val="bg1">
              <a:lumMod val="85000"/>
              <a:alpha val="39000"/>
            </a:schemeClr>
          </a:solidFill>
          <a:ln w="3175">
            <a:gradFill>
              <a:gsLst>
                <a:gs pos="57000">
                  <a:srgbClr val="DFDFDF">
                    <a:alpha val="0"/>
                  </a:srgbClr>
                </a:gs>
                <a:gs pos="18000">
                  <a:srgbClr val="E0D4A3"/>
                </a:gs>
                <a:gs pos="38000">
                  <a:srgbClr val="E0DAC1">
                    <a:alpha val="0"/>
                  </a:srgbClr>
                </a:gs>
                <a:gs pos="83000">
                  <a:srgbClr val="D1C277"/>
                </a:gs>
              </a:gsLst>
              <a:lin ang="16200000" scaled="1"/>
              <a:tileRect/>
            </a:gradFill>
          </a:ln>
          <a:effectLst>
            <a:outerShdw blurRad="215900" dist="190500" dir="8100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直角三角形 25"/>
          <p:cNvSpPr/>
          <p:nvPr/>
        </p:nvSpPr>
        <p:spPr>
          <a:xfrm flipH="1" flipV="1">
            <a:off x="9430385" y="-20320"/>
            <a:ext cx="2614930" cy="3082925"/>
          </a:xfrm>
          <a:prstGeom prst="rtTriangle">
            <a:avLst/>
          </a:prstGeom>
          <a:solidFill>
            <a:srgbClr val="D1C277"/>
          </a:solidFill>
          <a:ln>
            <a:noFill/>
          </a:ln>
          <a:effectLst>
            <a:outerShdw blurRad="228600" dist="38100" dir="10800000" algn="r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flipH="1">
            <a:off x="-5715" y="4062730"/>
            <a:ext cx="2109470" cy="2729230"/>
          </a:xfrm>
          <a:prstGeom prst="triangle">
            <a:avLst>
              <a:gd name="adj" fmla="val 100000"/>
            </a:avLst>
          </a:prstGeom>
          <a:solidFill>
            <a:srgbClr val="D1C277"/>
          </a:solidFill>
          <a:ln>
            <a:noFill/>
          </a:ln>
          <a:effectLst>
            <a:outerShdw blurRad="152400" dist="38100" algn="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直角三角形 6"/>
          <p:cNvSpPr/>
          <p:nvPr/>
        </p:nvSpPr>
        <p:spPr>
          <a:xfrm flipH="1" flipV="1">
            <a:off x="9850755" y="-20320"/>
            <a:ext cx="2347595" cy="2750185"/>
          </a:xfrm>
          <a:prstGeom prst="rtTriangle">
            <a:avLst/>
          </a:prstGeom>
          <a:solidFill>
            <a:srgbClr val="475C77"/>
          </a:solidFill>
          <a:ln>
            <a:noFill/>
          </a:ln>
          <a:effectLst>
            <a:outerShdw blurRad="266700" dist="38100" dir="10800000" algn="r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flipH="1">
            <a:off x="-5715" y="4456430"/>
            <a:ext cx="1664970" cy="2169160"/>
          </a:xfrm>
          <a:prstGeom prst="triangle">
            <a:avLst>
              <a:gd name="adj" fmla="val 100000"/>
            </a:avLst>
          </a:prstGeom>
          <a:solidFill>
            <a:srgbClr val="475C77"/>
          </a:solidFill>
          <a:ln>
            <a:noFill/>
          </a:ln>
          <a:effectLst>
            <a:outerShdw blurRad="2286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-5715" y="6548755"/>
            <a:ext cx="12204065" cy="330200"/>
          </a:xfrm>
          <a:prstGeom prst="rect">
            <a:avLst/>
          </a:prstGeom>
          <a:solidFill>
            <a:srgbClr val="475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等腰三角形 51"/>
          <p:cNvSpPr/>
          <p:nvPr/>
        </p:nvSpPr>
        <p:spPr>
          <a:xfrm rot="15300000" flipH="1" flipV="1">
            <a:off x="1674495" y="527050"/>
            <a:ext cx="361950" cy="417830"/>
          </a:xfrm>
          <a:prstGeom prst="triangle">
            <a:avLst>
              <a:gd name="adj" fmla="val 95279"/>
            </a:avLst>
          </a:prstGeom>
          <a:solidFill>
            <a:srgbClr val="CEBF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6089650" y="4550410"/>
            <a:ext cx="31750" cy="1998345"/>
          </a:xfrm>
          <a:prstGeom prst="line">
            <a:avLst/>
          </a:prstGeom>
          <a:ln w="6350">
            <a:solidFill>
              <a:srgbClr val="CEBF75"/>
            </a:solidFill>
            <a:prstDash val="sysDot"/>
            <a:headEnd type="none" w="med" len="med"/>
            <a:tailEnd type="none" w="med" len="med"/>
          </a:ln>
          <a:effectLst>
            <a:outerShdw blurRad="127000" dist="76200" dir="10800000" algn="r" rotWithShape="0">
              <a:prstClr val="black">
                <a:alpha val="49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等腰三角形 49"/>
          <p:cNvSpPr/>
          <p:nvPr/>
        </p:nvSpPr>
        <p:spPr>
          <a:xfrm rot="19380000" flipH="1" flipV="1">
            <a:off x="9166225" y="1415415"/>
            <a:ext cx="255270" cy="159385"/>
          </a:xfrm>
          <a:prstGeom prst="triangle">
            <a:avLst>
              <a:gd name="adj" fmla="val 95279"/>
            </a:avLst>
          </a:prstGeom>
          <a:solidFill>
            <a:srgbClr val="CEBF75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54"/>
          <p:cNvSpPr/>
          <p:nvPr/>
        </p:nvSpPr>
        <p:spPr>
          <a:xfrm rot="2940000" flipH="1" flipV="1">
            <a:off x="7975600" y="5453380"/>
            <a:ext cx="554990" cy="278765"/>
          </a:xfrm>
          <a:prstGeom prst="triangle">
            <a:avLst>
              <a:gd name="adj" fmla="val 100000"/>
            </a:avLst>
          </a:prstGeom>
          <a:solidFill>
            <a:srgbClr val="CEBF75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2022-06-12 03-05-48">
            <a:hlinkClick r:id="" action="ppaction://media"/>
            <a:extLst>
              <a:ext uri="{FF2B5EF4-FFF2-40B4-BE49-F238E27FC236}">
                <a16:creationId xmlns:a16="http://schemas.microsoft.com/office/drawing/2014/main" id="{C43EDA06-87CC-BE6E-6812-919A4D4C60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0952" y="484505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889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2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7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6CFB97F-EDF4-403C-A74B-5A3A4D67046C}">
  <we:reference id="wa200000113" version="1.0.0.0" store="zh-CN" storeType="OMEX"/>
  <we:alternateReferences>
    <we:reference id="wa200000113" version="1.0.0.0" store="WA20000011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737</Words>
  <Application>Microsoft Office PowerPoint</Application>
  <PresentationFormat>宽屏</PresentationFormat>
  <Paragraphs>68</Paragraphs>
  <Slides>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Calibri</vt:lpstr>
      <vt:lpstr>微软雅黑 Light</vt:lpstr>
      <vt:lpstr>微软雅黑</vt:lpstr>
      <vt:lpstr>Wingdings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休 太</cp:lastModifiedBy>
  <cp:revision>11</cp:revision>
  <dcterms:created xsi:type="dcterms:W3CDTF">2019-12-19T09:38:00Z</dcterms:created>
  <dcterms:modified xsi:type="dcterms:W3CDTF">2022-06-11T19:19:48Z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